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4" r:id="rId4"/>
    <p:sldId id="257" r:id="rId5"/>
    <p:sldId id="259" r:id="rId6"/>
    <p:sldId id="260" r:id="rId7"/>
    <p:sldId id="261" r:id="rId8"/>
    <p:sldId id="265" r:id="rId9"/>
    <p:sldId id="262" r:id="rId10"/>
    <p:sldId id="263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5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5" r:id="rId29"/>
    <p:sldId id="284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8" r:id="rId42"/>
    <p:sldId id="299" r:id="rId43"/>
    <p:sldId id="300" r:id="rId44"/>
    <p:sldId id="301" r:id="rId4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63" d="100"/>
          <a:sy n="163" d="100"/>
        </p:scale>
        <p:origin x="150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CCAF6FF-49BE-4737-BFC8-F6C6D66AE5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1EC248B8-4624-4969-B3CD-E60DBC8D39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B9C0E9B-EC38-49B8-86CD-16F443052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9E187-870B-4C23-BFCB-4893E321AD69}" type="datetimeFigureOut">
              <a:rPr lang="zh-TW" altLang="en-US" smtClean="0"/>
              <a:t>2020/10/12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060D94E-F7DE-41A0-A835-9FCB8EB3B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F14B0F2-F226-4B17-8492-8FAE19030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2A71-DCE2-46C9-8CF4-4FEBD5ACC1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440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B6E72FA-C6B5-45D8-BC73-734158CE0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16EFFAC-93FE-4D57-9CB5-9D134BF26F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5343B85-8F67-4F49-A303-A93F135B9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9E187-870B-4C23-BFCB-4893E321AD69}" type="datetimeFigureOut">
              <a:rPr lang="zh-TW" altLang="en-US" smtClean="0"/>
              <a:t>2020/10/12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3642E4F-B51C-4A60-B5D4-8769CF41A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7B4FD16-0514-438E-AA62-1D6E86FBB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2A71-DCE2-46C9-8CF4-4FEBD5ACC1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3731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62EB51E-F4D5-4809-8143-6C2ED0FF2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8C5F0B2E-8E02-4699-9A9F-5EA84DF95C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884A685-9D78-48EB-A510-17A46F4DF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9E187-870B-4C23-BFCB-4893E321AD69}" type="datetimeFigureOut">
              <a:rPr lang="zh-TW" altLang="en-US" smtClean="0"/>
              <a:t>2020/10/12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FA7C07B-08A1-471E-B2E9-5EF48CC9B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16C4CDF-9EA0-43AF-BF87-F26CED4E9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2A71-DCE2-46C9-8CF4-4FEBD5ACC1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8551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62DFACE-F9B5-43FC-892F-CEA18ABE8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3D30DE1-8FE6-4274-BC73-0BFE2BB321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33A366C-4D76-4EB6-A334-3A53613CA2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1344D169-79F1-4104-8B94-27552210D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9E187-870B-4C23-BFCB-4893E321AD69}" type="datetimeFigureOut">
              <a:rPr lang="zh-TW" altLang="en-US" smtClean="0"/>
              <a:t>2020/10/12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FEE4556-55F5-4E87-911D-2E00B4C3F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27C3777-A3C1-4695-BA68-33423413A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2A71-DCE2-46C9-8CF4-4FEBD5ACC1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1519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F7A5092-17B0-4F11-A75F-117E25AE0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3835EFB-8D1B-4338-894C-8808076A0A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7019301C-7886-43AA-A7FD-2DC90D9ED5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10BA505D-1D38-4235-8F9C-ACACDA520B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B263698A-23E3-444B-A9E0-8A1EF2E30F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65F58CCF-7654-48EE-91A1-9FAE7B0C2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9E187-870B-4C23-BFCB-4893E321AD69}" type="datetimeFigureOut">
              <a:rPr lang="zh-TW" altLang="en-US" smtClean="0"/>
              <a:t>2020/10/12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D837E8E9-FB9B-46A8-B71C-E53F7B0B1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7B057583-56A9-46D6-BC07-9AE0B49CA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2A71-DCE2-46C9-8CF4-4FEBD5ACC1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4198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79FDC8E-A65D-4008-A090-77EDC8DF6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CD32C3D1-53D1-40C5-A108-41319EF76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9E187-870B-4C23-BFCB-4893E321AD69}" type="datetimeFigureOut">
              <a:rPr lang="zh-TW" altLang="en-US" smtClean="0"/>
              <a:t>2020/10/12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AAAEE72A-2AA6-4ECD-8CC8-89B69A3FF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84DC31FC-CCFE-434D-A00C-7E2748257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2A71-DCE2-46C9-8CF4-4FEBD5ACC1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19002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1D201FE6-F235-4E9A-B77D-4EF5E647F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9E187-870B-4C23-BFCB-4893E321AD69}" type="datetimeFigureOut">
              <a:rPr lang="zh-TW" altLang="en-US" smtClean="0"/>
              <a:t>2020/10/12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8323211F-28E2-4E52-8B88-37E70FE25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2EB302F9-0272-4E88-B081-B644CD06D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2A71-DCE2-46C9-8CF4-4FEBD5ACC1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9008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9AEE956-65DB-4F83-9D5A-8AE49D793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FFEF898-E13C-42E1-9A35-163E1693C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D11DB1B7-12A6-4D4C-AF67-13761FD041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AEE9F6E-357F-4A8A-8077-9CE785B80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9E187-870B-4C23-BFCB-4893E321AD69}" type="datetimeFigureOut">
              <a:rPr lang="zh-TW" altLang="en-US" smtClean="0"/>
              <a:t>2020/10/12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52FDB96E-64CB-4B16-9DDF-300A660A5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BB954AB-99C7-4CCC-B25B-86EA2C561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2A71-DCE2-46C9-8CF4-4FEBD5ACC1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5049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A0629DA-BF81-40C5-8A07-39F18B3A3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FD54D852-61F7-4B62-A82C-8FA67B573C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D09EFB95-0164-497B-B709-17DDCC0AD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BD0ABE07-5B56-42E6-9F86-57F40A3CC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9E187-870B-4C23-BFCB-4893E321AD69}" type="datetimeFigureOut">
              <a:rPr lang="zh-TW" altLang="en-US" smtClean="0"/>
              <a:t>2020/10/12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F2B6F40-8C94-491F-B149-703487541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3E33EF90-BD67-4125-8079-74F70C940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2A71-DCE2-46C9-8CF4-4FEBD5ACC1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77623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93FDA95-29BD-4B76-A857-18B1D2AF4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6A67148B-660B-4F50-8215-BD3E5AE639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0D438F3-5B86-46CD-A6CE-899074A92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9E187-870B-4C23-BFCB-4893E321AD69}" type="datetimeFigureOut">
              <a:rPr lang="zh-TW" altLang="en-US" smtClean="0"/>
              <a:t>2020/10/12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2CA8216-7E02-4CB0-9C03-2ED0A01F6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C27A50D-EBCA-4DBA-ABE3-AEDEBE9AD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2A71-DCE2-46C9-8CF4-4FEBD5ACC1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9820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A464EBB8-1E37-4E9D-B2BB-91B855034A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7EAE4D95-7AD1-4594-9EFD-1E857EB1D4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54A3A8D-685C-4C2C-9AB2-82CE66CCF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9E187-870B-4C23-BFCB-4893E321AD69}" type="datetimeFigureOut">
              <a:rPr lang="zh-TW" altLang="en-US" smtClean="0"/>
              <a:t>2020/10/12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0FBECE7-B5D1-434B-A73F-3D2004790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2D799F8-3742-4F73-AFDF-4F3D63DF8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2A71-DCE2-46C9-8CF4-4FEBD5ACC1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2273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39951540-39B9-49D8-9069-FA643E26F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C582B6D-FDD9-4AA1-8598-6B7A09F85F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71949CE-FD8F-4B8E-962C-CD1B00840F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99E187-870B-4C23-BFCB-4893E321AD69}" type="datetimeFigureOut">
              <a:rPr lang="zh-TW" altLang="en-US" smtClean="0"/>
              <a:t>2020/10/12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C91EE8C-EA60-42E4-838A-F42C60DA51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9DB191B-6FA9-47B1-9A1C-F12DBA8A5A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02A71-DCE2-46C9-8CF4-4FEBD5ACC1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82904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A1415C4-CC20-4618-A973-DDDB623EBB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sz="5400" b="1" dirty="0"/>
              <a:t>Multi-class Novelty Detection Using Mix-up Technique</a:t>
            </a:r>
            <a:br>
              <a:rPr lang="en-US" altLang="zh-TW" sz="5400" b="1" dirty="0"/>
            </a:br>
            <a:r>
              <a:rPr lang="zh-TW" altLang="en-US" sz="5400" b="1" dirty="0"/>
              <a:t>──────────────────────────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CFBCA472-C595-4AF9-917A-556737F00B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altLang="zh-TW" sz="1800" dirty="0"/>
              <a:t>Author: </a:t>
            </a:r>
            <a:r>
              <a:rPr lang="en-US" altLang="zh-TW" sz="1800" dirty="0" err="1"/>
              <a:t>Supritam</a:t>
            </a:r>
            <a:r>
              <a:rPr lang="en-US" altLang="zh-TW" sz="1800" dirty="0"/>
              <a:t> Bhattacharjee, Devraj Mandal, Soma Biswas</a:t>
            </a:r>
          </a:p>
          <a:p>
            <a:r>
              <a:rPr lang="en-US" altLang="zh-TW" sz="1800" dirty="0"/>
              <a:t>Indian Institute of Science</a:t>
            </a:r>
          </a:p>
          <a:p>
            <a:r>
              <a:rPr lang="en-US" altLang="zh-TW" sz="1800" dirty="0"/>
              <a:t>Post on: WACV 2020</a:t>
            </a:r>
          </a:p>
          <a:p>
            <a:r>
              <a:rPr lang="en-US" altLang="zh-TW" sz="1800" dirty="0"/>
              <a:t>Reporter: Wei-ting Cao</a:t>
            </a:r>
          </a:p>
          <a:p>
            <a:r>
              <a:rPr lang="en-US" altLang="zh-TW" sz="1800" dirty="0"/>
              <a:t>Date: 2020 / 10 / 12</a:t>
            </a:r>
            <a:endParaRPr lang="zh-TW" altLang="en-US" sz="1800" dirty="0"/>
          </a:p>
          <a:p>
            <a:endParaRPr lang="zh-TW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939130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116D34D-7368-4E3D-9864-423FCBD93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b="1" dirty="0"/>
              <a:t>Outline</a:t>
            </a:r>
            <a:br>
              <a:rPr lang="en-US" altLang="zh-TW" b="1" dirty="0"/>
            </a:br>
            <a:r>
              <a:rPr lang="zh-TW" altLang="en-US" sz="4400" b="1" dirty="0"/>
              <a:t>──────────────────────────</a:t>
            </a:r>
            <a:r>
              <a:rPr lang="zh-TW" altLang="en-US" b="1" dirty="0"/>
              <a:t>───────────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FA723A1-A956-4BC8-856D-FC8F935414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Introduction</a:t>
            </a:r>
          </a:p>
          <a:p>
            <a:r>
              <a:rPr lang="en-US" altLang="zh-TW" dirty="0"/>
              <a:t>Proposed Method</a:t>
            </a:r>
          </a:p>
          <a:p>
            <a:r>
              <a:rPr lang="en-US" altLang="zh-TW" dirty="0"/>
              <a:t>Experiments</a:t>
            </a:r>
          </a:p>
          <a:p>
            <a:r>
              <a:rPr lang="en-US" altLang="zh-TW" dirty="0"/>
              <a:t>Conclusions</a:t>
            </a:r>
          </a:p>
          <a:p>
            <a:r>
              <a:rPr lang="en-US" altLang="zh-TW" dirty="0"/>
              <a:t>Progress Report</a:t>
            </a:r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A447B04-4CD1-4FAC-8731-230D13402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81309-F433-4CDB-80CE-B529F2B0FCDD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16497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116D34D-7368-4E3D-9864-423FCBD93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b="1" dirty="0"/>
              <a:t>Outline</a:t>
            </a:r>
            <a:br>
              <a:rPr lang="en-US" altLang="zh-TW" b="1" dirty="0"/>
            </a:br>
            <a:r>
              <a:rPr lang="zh-TW" altLang="en-US" sz="4400" b="1" dirty="0"/>
              <a:t>──────────────────────────</a:t>
            </a:r>
            <a:r>
              <a:rPr lang="zh-TW" altLang="en-US" b="1" dirty="0"/>
              <a:t>───────────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FA723A1-A956-4BC8-856D-FC8F935414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Introduction</a:t>
            </a:r>
          </a:p>
          <a:p>
            <a:r>
              <a:rPr lang="en-US" altLang="zh-TW" dirty="0">
                <a:solidFill>
                  <a:schemeClr val="bg1">
                    <a:lumMod val="75000"/>
                  </a:schemeClr>
                </a:solidFill>
              </a:rPr>
              <a:t>Proposed Method</a:t>
            </a:r>
          </a:p>
          <a:p>
            <a:r>
              <a:rPr lang="en-US" altLang="zh-TW" dirty="0">
                <a:solidFill>
                  <a:schemeClr val="bg1">
                    <a:lumMod val="75000"/>
                  </a:schemeClr>
                </a:solidFill>
              </a:rPr>
              <a:t>Experiments</a:t>
            </a:r>
          </a:p>
          <a:p>
            <a:r>
              <a:rPr lang="en-US" altLang="zh-TW" dirty="0">
                <a:solidFill>
                  <a:schemeClr val="bg1">
                    <a:lumMod val="75000"/>
                  </a:schemeClr>
                </a:solidFill>
              </a:rPr>
              <a:t>Conclusions</a:t>
            </a:r>
          </a:p>
          <a:p>
            <a:r>
              <a:rPr lang="en-US" altLang="zh-TW" dirty="0">
                <a:solidFill>
                  <a:schemeClr val="bg1">
                    <a:lumMod val="75000"/>
                  </a:schemeClr>
                </a:solidFill>
              </a:rPr>
              <a:t>Progress Report</a:t>
            </a:r>
            <a:endParaRPr lang="zh-TW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A447B04-4CD1-4FAC-8731-230D13402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81309-F433-4CDB-80CE-B529F2B0FCDD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8273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142D47B-BB6A-4CD1-9D58-ED96D0967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Introduction</a:t>
            </a:r>
            <a:br>
              <a:rPr lang="en-US" altLang="zh-TW" b="1" dirty="0"/>
            </a:br>
            <a:r>
              <a:rPr lang="zh-TW" altLang="en-US" b="1" dirty="0"/>
              <a:t>─────────────────────────────────────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F607952-0AD2-4CDB-97A5-8B519DDC36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Deep learning approaches have achieved impressive performance for </a:t>
            </a:r>
            <a:r>
              <a:rPr lang="en-US" altLang="zh-TW" b="1" dirty="0"/>
              <a:t>object recognition</a:t>
            </a:r>
            <a:r>
              <a:rPr lang="en-US" altLang="zh-TW" dirty="0"/>
              <a:t> and </a:t>
            </a:r>
            <a:r>
              <a:rPr lang="en-US" altLang="zh-TW" b="1" dirty="0"/>
              <a:t>classification</a:t>
            </a:r>
            <a:r>
              <a:rPr lang="en-US" altLang="zh-TW" dirty="0"/>
              <a:t> task by using large networks trained with millions of data examples.</a:t>
            </a:r>
          </a:p>
          <a:p>
            <a:pPr lvl="1"/>
            <a:r>
              <a:rPr lang="en-US" altLang="zh-TW" dirty="0"/>
              <a:t>However, these networks usually work under a closed set assumption, and thus try to classify each query sample, even if it does not belong to one of the training classes.</a:t>
            </a:r>
          </a:p>
          <a:p>
            <a:pPr lvl="1"/>
            <a:endParaRPr lang="en-US" altLang="zh-TW" dirty="0"/>
          </a:p>
          <a:p>
            <a:r>
              <a:rPr lang="en-US" altLang="zh-TW" dirty="0"/>
              <a:t>To make the systems more intelligent and better suited to real-world applications </a:t>
            </a:r>
            <a:r>
              <a:rPr lang="en-US" altLang="zh-TW" sz="1600" dirty="0"/>
              <a:t>[34] [26]</a:t>
            </a:r>
            <a:r>
              <a:rPr lang="en-US" altLang="zh-TW" dirty="0"/>
              <a:t>, they should be able to understand </a:t>
            </a:r>
            <a:r>
              <a:rPr lang="en-US" altLang="zh-TW" b="1" dirty="0"/>
              <a:t>whether the input belongs to one of the trained classes before trying to classify it.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2F4EF681-30DB-4F54-9444-2D1E27AAD45E}"/>
              </a:ext>
            </a:extLst>
          </p:cNvPr>
          <p:cNvSpPr txBox="1"/>
          <p:nvPr/>
        </p:nvSpPr>
        <p:spPr>
          <a:xfrm>
            <a:off x="838200" y="6176963"/>
            <a:ext cx="10515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100" dirty="0"/>
              <a:t>[26] M. </a:t>
            </a:r>
            <a:r>
              <a:rPr lang="en-US" altLang="zh-TW" sz="1100" dirty="0" err="1"/>
              <a:t>Markou</a:t>
            </a:r>
            <a:r>
              <a:rPr lang="en-US" altLang="zh-TW" sz="1100" dirty="0"/>
              <a:t> and S. Singh. Novelty detection: a </a:t>
            </a:r>
            <a:r>
              <a:rPr lang="en-US" altLang="zh-TW" sz="1100" dirty="0" err="1"/>
              <a:t>reviewpart</a:t>
            </a:r>
            <a:r>
              <a:rPr lang="en-US" altLang="zh-TW" sz="1100" dirty="0"/>
              <a:t> 1: statistical approaches. Signal processing, 83(12):2481– 2497, 2003.</a:t>
            </a:r>
          </a:p>
          <a:p>
            <a:r>
              <a:rPr lang="en-US" altLang="zh-TW" sz="1100" dirty="0"/>
              <a:t>[34] M. A. Pimentel, D. A. Clifton, L. Clifton, and L. </a:t>
            </a:r>
            <a:r>
              <a:rPr lang="en-US" altLang="zh-TW" sz="1100" dirty="0" err="1"/>
              <a:t>Tarassenko</a:t>
            </a:r>
            <a:r>
              <a:rPr lang="en-US" altLang="zh-TW" sz="1100" dirty="0"/>
              <a:t>. A review of novelty detection. Signal Processing, 99:215– 249, 2014.</a:t>
            </a:r>
            <a:endParaRPr lang="zh-TW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701390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570C34F-2F12-4EE0-A34A-20A6EF240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Introduction</a:t>
            </a:r>
            <a:br>
              <a:rPr lang="en-US" altLang="zh-TW" b="1" dirty="0"/>
            </a:br>
            <a:r>
              <a:rPr lang="zh-TW" altLang="en-US" b="1" dirty="0"/>
              <a:t>─────────────────────────────────────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1BC4500-BDC1-4159-94C3-ED61508B2E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This problem is addressed in recent literature as </a:t>
            </a:r>
            <a:r>
              <a:rPr lang="en-US" altLang="zh-TW" b="1" dirty="0"/>
              <a:t>out-of-distribution detection</a:t>
            </a:r>
            <a:r>
              <a:rPr lang="en-US" altLang="zh-TW" dirty="0"/>
              <a:t> </a:t>
            </a:r>
            <a:r>
              <a:rPr lang="en-US" altLang="zh-TW" sz="1600" dirty="0"/>
              <a:t>[11]</a:t>
            </a:r>
            <a:r>
              <a:rPr lang="en-US" altLang="zh-TW" dirty="0"/>
              <a:t>, </a:t>
            </a:r>
            <a:r>
              <a:rPr lang="en-US" altLang="zh-TW" b="1" dirty="0"/>
              <a:t>anomaly detection</a:t>
            </a:r>
            <a:r>
              <a:rPr lang="en-US" altLang="zh-TW" dirty="0"/>
              <a:t> </a:t>
            </a:r>
            <a:r>
              <a:rPr lang="en-US" altLang="zh-TW" sz="1600" dirty="0"/>
              <a:t>[46], </a:t>
            </a:r>
            <a:r>
              <a:rPr lang="en-US" altLang="zh-TW" b="1" dirty="0"/>
              <a:t>novelty detection</a:t>
            </a:r>
            <a:r>
              <a:rPr lang="en-US" altLang="zh-TW" dirty="0"/>
              <a:t> </a:t>
            </a:r>
            <a:r>
              <a:rPr lang="en-US" altLang="zh-TW" sz="1600" dirty="0"/>
              <a:t>[30] [1] </a:t>
            </a:r>
            <a:r>
              <a:rPr lang="en-US" altLang="zh-TW" dirty="0"/>
              <a:t>and </a:t>
            </a:r>
            <a:r>
              <a:rPr lang="en-US" altLang="zh-TW" b="1" dirty="0"/>
              <a:t>one-class classification</a:t>
            </a:r>
            <a:r>
              <a:rPr lang="en-US" altLang="zh-TW" dirty="0"/>
              <a:t> </a:t>
            </a:r>
            <a:r>
              <a:rPr lang="en-US" altLang="zh-TW" sz="1600" dirty="0"/>
              <a:t>[31] [36]</a:t>
            </a:r>
            <a:r>
              <a:rPr lang="en-US" altLang="zh-TW" dirty="0"/>
              <a:t>, each having subtle differences between them.</a:t>
            </a:r>
          </a:p>
          <a:p>
            <a:pPr lvl="1"/>
            <a:r>
              <a:rPr lang="en-US" altLang="zh-TW" b="1" dirty="0"/>
              <a:t>One class classification</a:t>
            </a:r>
            <a:r>
              <a:rPr lang="en-US" altLang="zh-TW" dirty="0"/>
              <a:t> rejects all the classes as outliers except the concerned class.</a:t>
            </a:r>
          </a:p>
          <a:p>
            <a:pPr lvl="1"/>
            <a:r>
              <a:rPr lang="en-US" altLang="zh-TW" b="1" dirty="0"/>
              <a:t>Out-of-distribution</a:t>
            </a:r>
            <a:r>
              <a:rPr lang="en-US" altLang="zh-TW" dirty="0"/>
              <a:t> paradigm, the algorithm determines whether samples are coming from other data-sets or distribution.</a:t>
            </a:r>
          </a:p>
          <a:p>
            <a:pPr lvl="1"/>
            <a:endParaRPr lang="zh-TW" altLang="en-US" dirty="0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DFE540FC-B0A7-4FE8-AFDB-BE7EAA2DEF0B}"/>
              </a:ext>
            </a:extLst>
          </p:cNvPr>
          <p:cNvSpPr txBox="1"/>
          <p:nvPr/>
        </p:nvSpPr>
        <p:spPr>
          <a:xfrm>
            <a:off x="838200" y="4952249"/>
            <a:ext cx="105156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100" dirty="0"/>
              <a:t>[1] D. </a:t>
            </a:r>
            <a:r>
              <a:rPr lang="en-US" altLang="zh-TW" sz="1100" dirty="0" err="1"/>
              <a:t>Abati</a:t>
            </a:r>
            <a:r>
              <a:rPr lang="en-US" altLang="zh-TW" sz="1100" dirty="0"/>
              <a:t>, A. </a:t>
            </a:r>
            <a:r>
              <a:rPr lang="en-US" altLang="zh-TW" sz="1100" dirty="0" err="1"/>
              <a:t>Porrello</a:t>
            </a:r>
            <a:r>
              <a:rPr lang="en-US" altLang="zh-TW" sz="1100" dirty="0"/>
              <a:t>, S. </a:t>
            </a:r>
            <a:r>
              <a:rPr lang="en-US" altLang="zh-TW" sz="1100" dirty="0" err="1"/>
              <a:t>Calderara</a:t>
            </a:r>
            <a:r>
              <a:rPr lang="en-US" altLang="zh-TW" sz="1100" dirty="0"/>
              <a:t>, and R. </a:t>
            </a:r>
            <a:r>
              <a:rPr lang="en-US" altLang="zh-TW" sz="1100" dirty="0" err="1"/>
              <a:t>Cucchiara</a:t>
            </a:r>
            <a:r>
              <a:rPr lang="en-US" altLang="zh-TW" sz="1100" dirty="0"/>
              <a:t>. Latent space autoregression for novelty detection. In IEEE Conference on Computer Vision and Pattern Recognition (CVPR), pages 481–490, 2019.</a:t>
            </a:r>
          </a:p>
          <a:p>
            <a:r>
              <a:rPr lang="en-US" altLang="zh-TW" sz="1100" dirty="0"/>
              <a:t>[11] T. DeVries and G. W. Taylor. Learning confidence for </a:t>
            </a:r>
            <a:r>
              <a:rPr lang="en-US" altLang="zh-TW" sz="1100" dirty="0" err="1"/>
              <a:t>outof</a:t>
            </a:r>
            <a:r>
              <a:rPr lang="en-US" altLang="zh-TW" sz="1100" dirty="0"/>
              <a:t>-distribution detection in neural networks. </a:t>
            </a:r>
            <a:r>
              <a:rPr lang="en-US" altLang="zh-TW" sz="1100" dirty="0" err="1"/>
              <a:t>arXiv</a:t>
            </a:r>
            <a:r>
              <a:rPr lang="en-US" altLang="zh-TW" sz="1100" dirty="0"/>
              <a:t> preprint arXiv:1802.04865, 2018.</a:t>
            </a:r>
          </a:p>
          <a:p>
            <a:r>
              <a:rPr lang="en-US" altLang="zh-TW" sz="1100" dirty="0"/>
              <a:t>[30] R. </a:t>
            </a:r>
            <a:r>
              <a:rPr lang="en-US" altLang="zh-TW" sz="1100" dirty="0" err="1"/>
              <a:t>Mohammadi</a:t>
            </a:r>
            <a:r>
              <a:rPr lang="en-US" altLang="zh-TW" sz="1100" dirty="0"/>
              <a:t>-Ghazi, Y. M. Marzouk, and O. Buy¨ </a:t>
            </a:r>
            <a:r>
              <a:rPr lang="en-US" altLang="zh-TW" sz="1100" dirty="0" err="1"/>
              <a:t>uk</a:t>
            </a:r>
            <a:r>
              <a:rPr lang="en-US" altLang="zh-TW" sz="1100" dirty="0"/>
              <a:t>¨ </a:t>
            </a:r>
            <a:r>
              <a:rPr lang="en-US" altLang="zh-TW" sz="1100" dirty="0" err="1"/>
              <a:t>ozt</a:t>
            </a:r>
            <a:r>
              <a:rPr lang="en-US" altLang="zh-TW" sz="1100" dirty="0"/>
              <a:t> ¨ </a:t>
            </a:r>
            <a:r>
              <a:rPr lang="en-US" altLang="zh-TW" sz="1100" dirty="0" err="1"/>
              <a:t>urk</a:t>
            </a:r>
            <a:r>
              <a:rPr lang="en-US" altLang="zh-TW" sz="1100" dirty="0"/>
              <a:t>. ¨ Conditional classifiers and boosted conditional gaussian mixture model for novelty detection. Pattern Recognition, 81:601–614, 2018. </a:t>
            </a:r>
          </a:p>
          <a:p>
            <a:r>
              <a:rPr lang="en-US" altLang="zh-TW" sz="1100" dirty="0"/>
              <a:t>[31] P. </a:t>
            </a:r>
            <a:r>
              <a:rPr lang="en-US" altLang="zh-TW" sz="1100" dirty="0" err="1"/>
              <a:t>Perera</a:t>
            </a:r>
            <a:r>
              <a:rPr lang="en-US" altLang="zh-TW" sz="1100" dirty="0"/>
              <a:t>, R. </a:t>
            </a:r>
            <a:r>
              <a:rPr lang="en-US" altLang="zh-TW" sz="1100" dirty="0" err="1"/>
              <a:t>Nallapati</a:t>
            </a:r>
            <a:r>
              <a:rPr lang="en-US" altLang="zh-TW" sz="1100" dirty="0"/>
              <a:t>, and B. Xiang. </a:t>
            </a:r>
            <a:r>
              <a:rPr lang="en-US" altLang="zh-TW" sz="1100" dirty="0" err="1"/>
              <a:t>Ocgan</a:t>
            </a:r>
            <a:r>
              <a:rPr lang="en-US" altLang="zh-TW" sz="1100" dirty="0"/>
              <a:t>: One-class novelty detection using </a:t>
            </a:r>
            <a:r>
              <a:rPr lang="en-US" altLang="zh-TW" sz="1100" dirty="0" err="1"/>
              <a:t>gans</a:t>
            </a:r>
            <a:r>
              <a:rPr lang="en-US" altLang="zh-TW" sz="1100" dirty="0"/>
              <a:t> with constrained latent representations. In IEEE Conference on Computer Vision and Pattern Recognition (CVPR), pages 2898–2906, 2019.</a:t>
            </a:r>
          </a:p>
          <a:p>
            <a:r>
              <a:rPr lang="en-US" altLang="zh-TW" sz="1100" dirty="0"/>
              <a:t>[36] M. S. </a:t>
            </a:r>
            <a:r>
              <a:rPr lang="en-US" altLang="zh-TW" sz="1100" dirty="0" err="1"/>
              <a:t>Sadooghi</a:t>
            </a:r>
            <a:r>
              <a:rPr lang="en-US" altLang="zh-TW" sz="1100" dirty="0"/>
              <a:t> and S. E. </a:t>
            </a:r>
            <a:r>
              <a:rPr lang="en-US" altLang="zh-TW" sz="1100" dirty="0" err="1"/>
              <a:t>Khadem</a:t>
            </a:r>
            <a:r>
              <a:rPr lang="en-US" altLang="zh-TW" sz="1100" dirty="0"/>
              <a:t>. Improving one class support vector machine novelty detection scheme using nonlinear features. Pattern Recognition, 83:14–33, 2018.</a:t>
            </a:r>
          </a:p>
          <a:p>
            <a:r>
              <a:rPr lang="en-US" altLang="zh-TW" sz="1100" dirty="0"/>
              <a:t>[46] B. </a:t>
            </a:r>
            <a:r>
              <a:rPr lang="en-US" altLang="zh-TW" sz="1100" dirty="0" err="1"/>
              <a:t>Zong</a:t>
            </a:r>
            <a:r>
              <a:rPr lang="en-US" altLang="zh-TW" sz="1100" dirty="0"/>
              <a:t>, Q. Song, M. R. Min, W. Cheng, C. </a:t>
            </a:r>
            <a:r>
              <a:rPr lang="en-US" altLang="zh-TW" sz="1100" dirty="0" err="1"/>
              <a:t>Lumezanu</a:t>
            </a:r>
            <a:r>
              <a:rPr lang="en-US" altLang="zh-TW" sz="1100" dirty="0"/>
              <a:t>, D. Cho, and H. Chen. Deep autoencoding gaussian mixture model for unsupervised anomaly detection. In International Conference Learning Representations (ICLR), 2018.</a:t>
            </a:r>
            <a:endParaRPr lang="zh-TW" altLang="en-US" sz="1100" dirty="0"/>
          </a:p>
        </p:txBody>
      </p:sp>
    </p:spTree>
    <p:extLst>
      <p:ext uri="{BB962C8B-B14F-4D97-AF65-F5344CB8AC3E}">
        <p14:creationId xmlns:p14="http://schemas.microsoft.com/office/powerpoint/2010/main" val="588239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09FF951-FE58-4FB1-B43A-2B01E14B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Introduction</a:t>
            </a:r>
            <a:br>
              <a:rPr lang="en-US" altLang="zh-TW" b="1" dirty="0"/>
            </a:br>
            <a:r>
              <a:rPr lang="zh-TW" altLang="en-US" b="1" dirty="0"/>
              <a:t>─────────────────────────────────────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8998655-8559-454E-A34F-7E436CAF5F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In this work, we address the </a:t>
            </a:r>
            <a:r>
              <a:rPr lang="en-US" altLang="zh-TW" b="1" dirty="0"/>
              <a:t>multi-class novelty detection</a:t>
            </a:r>
            <a:r>
              <a:rPr lang="en-US" altLang="zh-TW" dirty="0"/>
              <a:t> task </a:t>
            </a:r>
            <a:r>
              <a:rPr lang="en-US" altLang="zh-TW" sz="1600" dirty="0"/>
              <a:t>[32]</a:t>
            </a:r>
            <a:r>
              <a:rPr lang="en-US" altLang="zh-TW" dirty="0"/>
              <a:t>, where given a query, the goal is to understand whether it belongs to one of the training classes. </a:t>
            </a:r>
          </a:p>
          <a:p>
            <a:pPr lvl="1"/>
            <a:r>
              <a:rPr lang="en-US" altLang="zh-TW" sz="2200" dirty="0"/>
              <a:t>It’s very challenging, since the </a:t>
            </a:r>
            <a:r>
              <a:rPr lang="en-US" altLang="zh-TW" sz="2200" b="1" dirty="0"/>
              <a:t>novel data can come from the same data distribution</a:t>
            </a:r>
            <a:r>
              <a:rPr lang="en-US" altLang="zh-TW" sz="2200" dirty="0"/>
              <a:t> as that of the training data.</a:t>
            </a:r>
          </a:p>
          <a:p>
            <a:r>
              <a:rPr lang="en-US" altLang="zh-TW" dirty="0"/>
              <a:t>Thus, we propose a novel framework, termed </a:t>
            </a:r>
            <a:r>
              <a:rPr lang="en-US" altLang="zh-TW" b="1" dirty="0"/>
              <a:t>Segregation Network</a:t>
            </a:r>
            <a:r>
              <a:rPr lang="en-US" altLang="zh-TW" dirty="0"/>
              <a:t>, which utilizes the </a:t>
            </a:r>
            <a:r>
              <a:rPr lang="en-US" altLang="zh-TW" b="1" dirty="0"/>
              <a:t>mix-up</a:t>
            </a:r>
            <a:r>
              <a:rPr lang="en-US" altLang="zh-TW" dirty="0"/>
              <a:t> technique </a:t>
            </a:r>
            <a:r>
              <a:rPr lang="en-US" altLang="zh-TW" sz="1600" dirty="0"/>
              <a:t>[42] </a:t>
            </a:r>
            <a:r>
              <a:rPr lang="en-US" altLang="zh-TW" dirty="0"/>
              <a:t>for this task.</a:t>
            </a:r>
          </a:p>
          <a:p>
            <a:pPr lvl="1"/>
            <a:r>
              <a:rPr lang="en-US" altLang="zh-TW" sz="2200" dirty="0"/>
              <a:t>The goal is to determine the constituent classes and the respective </a:t>
            </a:r>
            <a:r>
              <a:rPr lang="en-US" altLang="zh-TW" sz="2200" b="1" dirty="0"/>
              <a:t>proportions</a:t>
            </a:r>
            <a:r>
              <a:rPr lang="en-US" altLang="zh-TW" sz="2200" dirty="0"/>
              <a:t> by the </a:t>
            </a:r>
            <a:r>
              <a:rPr lang="en-US" altLang="zh-TW" sz="2200" b="1" dirty="0"/>
              <a:t>interpolated data point</a:t>
            </a:r>
            <a:r>
              <a:rPr lang="en-US" altLang="zh-TW" sz="2200" dirty="0"/>
              <a:t>. </a:t>
            </a:r>
          </a:p>
          <a:p>
            <a:pPr lvl="2"/>
            <a:r>
              <a:rPr lang="en-US" altLang="zh-TW" sz="1800" dirty="0"/>
              <a:t>Design </a:t>
            </a:r>
            <a:r>
              <a:rPr lang="en-US" altLang="zh-TW" sz="1800" b="1" dirty="0"/>
              <a:t>Constituency loss</a:t>
            </a:r>
            <a:r>
              <a:rPr lang="en-US" altLang="zh-TW" sz="1800" dirty="0"/>
              <a:t> to train the proposed Segregation Network. </a:t>
            </a:r>
          </a:p>
          <a:p>
            <a:pPr lvl="2"/>
            <a:r>
              <a:rPr lang="en-US" altLang="zh-TW" sz="1800" dirty="0"/>
              <a:t>It can be trained </a:t>
            </a:r>
            <a:r>
              <a:rPr lang="en-US" altLang="zh-TW" sz="1800" b="1" dirty="0"/>
              <a:t>only using the available training data</a:t>
            </a:r>
            <a:r>
              <a:rPr lang="en-US" altLang="zh-TW" sz="1800" dirty="0"/>
              <a:t> and does not require access to any auxiliary or out-of-distribution dataset as done in similar methods like </a:t>
            </a:r>
            <a:r>
              <a:rPr lang="en-US" altLang="zh-TW" sz="1200" dirty="0"/>
              <a:t>[32]</a:t>
            </a:r>
            <a:r>
              <a:rPr lang="en-US" altLang="zh-TW" sz="1800" dirty="0"/>
              <a:t>.</a:t>
            </a:r>
            <a:endParaRPr lang="zh-TW" altLang="en-US" sz="1800" dirty="0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E92382BE-65A4-4CC0-9D93-E12D9BDED74F}"/>
              </a:ext>
            </a:extLst>
          </p:cNvPr>
          <p:cNvSpPr txBox="1"/>
          <p:nvPr/>
        </p:nvSpPr>
        <p:spPr>
          <a:xfrm>
            <a:off x="838200" y="6088559"/>
            <a:ext cx="10515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100" dirty="0"/>
              <a:t>[32] P. </a:t>
            </a:r>
            <a:r>
              <a:rPr lang="en-US" altLang="zh-TW" sz="1100" dirty="0" err="1"/>
              <a:t>Perera</a:t>
            </a:r>
            <a:r>
              <a:rPr lang="en-US" altLang="zh-TW" sz="1100" dirty="0"/>
              <a:t> and V. M. Patel. Deep transfer learning for multiple class novelty detection. In IEEE Conference on Computer 1408 Vision and Pattern Recognition(CVPR), pages 11544–11552, 2019. </a:t>
            </a:r>
          </a:p>
          <a:p>
            <a:r>
              <a:rPr lang="en-US" altLang="zh-TW" sz="1100" dirty="0"/>
              <a:t>[42] Y. </a:t>
            </a:r>
            <a:r>
              <a:rPr lang="en-US" altLang="zh-TW" sz="1100" dirty="0" err="1"/>
              <a:t>Tokozume</a:t>
            </a:r>
            <a:r>
              <a:rPr lang="en-US" altLang="zh-TW" sz="1100" dirty="0"/>
              <a:t>, Y. </a:t>
            </a:r>
            <a:r>
              <a:rPr lang="en-US" altLang="zh-TW" sz="1100" dirty="0" err="1"/>
              <a:t>Ushiku</a:t>
            </a:r>
            <a:r>
              <a:rPr lang="en-US" altLang="zh-TW" sz="1100" dirty="0"/>
              <a:t>, and T. Harada. Between-class learning for image classification. In IEEE Conference on Computer Vision and Pattern Recognition (CVPR), pages 5486–5494, 2018.</a:t>
            </a:r>
            <a:endParaRPr lang="zh-TW" altLang="en-US" sz="1100" dirty="0"/>
          </a:p>
        </p:txBody>
      </p:sp>
    </p:spTree>
    <p:extLst>
      <p:ext uri="{BB962C8B-B14F-4D97-AF65-F5344CB8AC3E}">
        <p14:creationId xmlns:p14="http://schemas.microsoft.com/office/powerpoint/2010/main" val="1953907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1E1F052-58AB-4972-89E0-B28CB34CB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Introduction</a:t>
            </a:r>
            <a:br>
              <a:rPr lang="en-US" altLang="zh-TW" b="1" dirty="0"/>
            </a:br>
            <a:r>
              <a:rPr lang="zh-TW" altLang="en-US" b="1" dirty="0"/>
              <a:t>─────────────────────────────────────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033BA7A-F346-4BF6-A396-6CA959BF40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925F87CF-23C2-47E2-8936-F92DAC5B3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857" y="1682246"/>
            <a:ext cx="5714286" cy="46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100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116D34D-7368-4E3D-9864-423FCBD93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b="1" dirty="0"/>
              <a:t>Outline</a:t>
            </a:r>
            <a:br>
              <a:rPr lang="en-US" altLang="zh-TW" b="1" dirty="0"/>
            </a:br>
            <a:r>
              <a:rPr lang="zh-TW" altLang="en-US" sz="4400" b="1" dirty="0"/>
              <a:t>──────────────────────────</a:t>
            </a:r>
            <a:r>
              <a:rPr lang="zh-TW" altLang="en-US" b="1" dirty="0"/>
              <a:t>───────────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FA723A1-A956-4BC8-856D-FC8F935414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r>
              <a:rPr lang="en-US" altLang="zh-TW" dirty="0"/>
              <a:t>Proposed Method</a:t>
            </a:r>
          </a:p>
          <a:p>
            <a:r>
              <a:rPr lang="en-US" altLang="zh-TW" dirty="0">
                <a:solidFill>
                  <a:schemeClr val="bg1">
                    <a:lumMod val="75000"/>
                  </a:schemeClr>
                </a:solidFill>
              </a:rPr>
              <a:t>Experiments</a:t>
            </a:r>
          </a:p>
          <a:p>
            <a:r>
              <a:rPr lang="en-US" altLang="zh-TW" dirty="0">
                <a:solidFill>
                  <a:schemeClr val="bg1">
                    <a:lumMod val="75000"/>
                  </a:schemeClr>
                </a:solidFill>
              </a:rPr>
              <a:t>Conclusions</a:t>
            </a:r>
          </a:p>
          <a:p>
            <a:r>
              <a:rPr lang="en-US" altLang="zh-TW" dirty="0">
                <a:solidFill>
                  <a:schemeClr val="bg1">
                    <a:lumMod val="75000"/>
                  </a:schemeClr>
                </a:solidFill>
              </a:rPr>
              <a:t>Progress Report</a:t>
            </a:r>
            <a:endParaRPr lang="zh-TW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A447B04-4CD1-4FAC-8731-230D13402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81309-F433-4CDB-80CE-B529F2B0FCDD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1379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A997676-AF7F-493B-BC0E-DCF92831F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b="1" dirty="0"/>
              <a:t>Proposed Method</a:t>
            </a:r>
            <a:br>
              <a:rPr lang="en-US" altLang="zh-TW" b="1" dirty="0"/>
            </a:br>
            <a:r>
              <a:rPr lang="zh-TW" altLang="en-US" b="1" dirty="0"/>
              <a:t>─────────────────────────────────────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066BDF6-A186-4779-BB25-4D5EC16F00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 this section, we describe the network architecture of the proposed </a:t>
            </a:r>
            <a:r>
              <a:rPr lang="en-US" altLang="zh-TW" b="1" dirty="0"/>
              <a:t>Segregation Network (SN)</a:t>
            </a:r>
            <a:r>
              <a:rPr lang="en-US" altLang="zh-TW" dirty="0"/>
              <a:t>, the </a:t>
            </a:r>
            <a:r>
              <a:rPr lang="en-US" altLang="zh-TW" b="1" dirty="0"/>
              <a:t>novel loss function</a:t>
            </a:r>
            <a:r>
              <a:rPr lang="en-US" altLang="zh-TW" dirty="0"/>
              <a:t> used to train the model and the training and testing protocol.</a:t>
            </a:r>
          </a:p>
          <a:p>
            <a:r>
              <a:rPr lang="en-US" altLang="zh-TW" b="1" dirty="0"/>
              <a:t>Notations:</a:t>
            </a:r>
          </a:p>
          <a:p>
            <a:pPr lvl="1"/>
            <a:r>
              <a:rPr lang="en-US" altLang="zh-TW" b="1" dirty="0"/>
              <a:t>Input data</a:t>
            </a:r>
            <a:r>
              <a:rPr lang="en-US" altLang="zh-TW" dirty="0"/>
              <a:t>                           N being the number of training samples and dt being its feature dimension.</a:t>
            </a:r>
          </a:p>
          <a:p>
            <a:pPr lvl="1"/>
            <a:r>
              <a:rPr lang="en-US" altLang="zh-TW" b="1" dirty="0"/>
              <a:t>One-hot labels</a:t>
            </a:r>
            <a:r>
              <a:rPr lang="en-US" altLang="zh-TW" dirty="0"/>
              <a:t>                     , where K is the number of training or known classes. the known class set to be C s = {C1, C2, ..., CK   and thus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9A09CB6F-82EB-48DF-9C97-E304454B8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3500" y="3606132"/>
            <a:ext cx="1704762" cy="304762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1178A285-8985-4358-996C-89E6592CE7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8571" y="3606132"/>
            <a:ext cx="246677" cy="265652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E5F07590-BFD9-45B2-8C00-EEC683A2C5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155" y="4320634"/>
            <a:ext cx="1323810" cy="276190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56EC4433-172B-4AC6-B9DC-748E95D83A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1779" y="4688766"/>
            <a:ext cx="2466667" cy="314286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86C6F2EB-BD0E-432E-B206-213E31AC5C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72304" y="4688766"/>
            <a:ext cx="1238095" cy="2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055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E09319C-9DC7-42DE-A780-957FB67B5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b="1" dirty="0"/>
              <a:t>Base Classifier and Features</a:t>
            </a:r>
            <a:br>
              <a:rPr lang="en-US" altLang="zh-TW" b="1" dirty="0"/>
            </a:br>
            <a:r>
              <a:rPr lang="zh-TW" altLang="en-US" b="1" dirty="0"/>
              <a:t>─────────────────────────────────────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39AAB26-74B5-4344-980D-2CE9FAB2DF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Since the classifier is now required to work in a general setting, the input can come from an unseen class, and thus should not be classified into one of the seen classes.</a:t>
            </a:r>
          </a:p>
          <a:p>
            <a:pPr lvl="1"/>
            <a:r>
              <a:rPr lang="en-US" altLang="zh-TW" dirty="0"/>
              <a:t>Given an input, the novelty detector takes the output features of the base network and decide </a:t>
            </a:r>
            <a:r>
              <a:rPr lang="en-US" altLang="zh-TW" b="1" dirty="0"/>
              <a:t>whether the input belongs to one of the seen classes or to a novel class</a:t>
            </a:r>
            <a:r>
              <a:rPr lang="en-US" altLang="zh-TW" dirty="0"/>
              <a:t>.</a:t>
            </a:r>
          </a:p>
          <a:p>
            <a:r>
              <a:rPr lang="en-US" altLang="zh-TW" dirty="0"/>
              <a:t>In this work, we use pre-trained </a:t>
            </a:r>
            <a:r>
              <a:rPr lang="en-US" altLang="zh-TW" dirty="0" err="1"/>
              <a:t>AlexNet</a:t>
            </a:r>
            <a:r>
              <a:rPr lang="en-US" altLang="zh-TW" dirty="0"/>
              <a:t> and VGG16 architecture as the base classifier.</a:t>
            </a:r>
          </a:p>
          <a:p>
            <a:pPr lvl="1"/>
            <a:r>
              <a:rPr lang="en-US" altLang="zh-TW" dirty="0"/>
              <a:t>These networks are fine-tuned on the respective known class datasets and the extracted features are normalized and given as input to our network.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3535178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E68149B-4BB2-47BB-AE57-324EC726A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Segregation Network</a:t>
            </a:r>
            <a:br>
              <a:rPr lang="en-US" altLang="zh-TW" b="1" dirty="0"/>
            </a:br>
            <a:r>
              <a:rPr lang="zh-TW" altLang="en-US" b="1" dirty="0"/>
              <a:t>─────────────────────────────────────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4133AF8-5A8A-465C-8666-902DCFA4DB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6DB497A6-AE6F-44AA-892A-14E0C4498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10515601" cy="333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866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780B5F0-C23F-4314-AD38-BA648882D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Segregation Network</a:t>
            </a:r>
            <a:br>
              <a:rPr lang="en-US" altLang="zh-TW" b="1" dirty="0"/>
            </a:br>
            <a:r>
              <a:rPr lang="zh-TW" altLang="en-US" b="1" dirty="0"/>
              <a:t>─────────────────────────────────────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54C2CBC-53C7-4A84-8955-3AE7DD30D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The output of the network is a K dimensional vector from the final Sigmoid layer                        </a:t>
            </a:r>
          </a:p>
          <a:p>
            <a:pPr lvl="1"/>
            <a:r>
              <a:rPr lang="en-US" altLang="zh-TW" dirty="0"/>
              <a:t>Each element denotes the proportion by which the mixed sample </a:t>
            </a:r>
            <a:r>
              <a:rPr lang="en-US" altLang="zh-TW" dirty="0" err="1"/>
              <a:t>xk</a:t>
            </a:r>
            <a:r>
              <a:rPr lang="en-US" altLang="zh-TW" dirty="0"/>
              <a:t> has been constructed from that training class.</a:t>
            </a:r>
          </a:p>
          <a:p>
            <a:pPr lvl="2"/>
            <a:r>
              <a:rPr lang="en-US" altLang="zh-TW" dirty="0"/>
              <a:t>For example, an output of [0, 0.6, 0.4, 0, 0] (i.e. there are five known classes) indicates that the mixed sample </a:t>
            </a:r>
            <a:r>
              <a:rPr lang="en-US" altLang="zh-TW" dirty="0" err="1"/>
              <a:t>xk</a:t>
            </a:r>
            <a:r>
              <a:rPr lang="en-US" altLang="zh-TW" dirty="0"/>
              <a:t>  has been constructed as </a:t>
            </a:r>
            <a:r>
              <a:rPr lang="en-US" altLang="zh-TW" dirty="0" err="1"/>
              <a:t>xk</a:t>
            </a:r>
            <a:r>
              <a:rPr lang="en-US" altLang="zh-TW" dirty="0"/>
              <a:t> = 0.6  xi + 0.4 </a:t>
            </a:r>
            <a:r>
              <a:rPr lang="en-US" altLang="zh-TW" dirty="0" err="1"/>
              <a:t>xj</a:t>
            </a:r>
            <a:r>
              <a:rPr lang="en-US" altLang="zh-TW" dirty="0"/>
              <a:t>  .</a:t>
            </a: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3BD42EDE-95BD-486E-82FE-13556AFBA0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545" y="2240691"/>
            <a:ext cx="1716405" cy="368624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7750F749-97C8-4B28-974F-8DEA0699D1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6073" y="2718896"/>
            <a:ext cx="315852" cy="273739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813C53F5-2B72-4C24-B6B7-3A2ADD8A33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5025" y="3649361"/>
            <a:ext cx="313678" cy="271855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81857C97-E7E2-4210-AF42-4EECFEFB8F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6460" y="3649361"/>
            <a:ext cx="313678" cy="271855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EF3FBCBD-0174-4120-B0AC-AAB2B70A09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8725" y="3707027"/>
            <a:ext cx="255372" cy="230659"/>
          </a:xfrm>
          <a:prstGeom prst="rect">
            <a:avLst/>
          </a:prstGeom>
        </p:spPr>
      </p:pic>
      <p:pic>
        <p:nvPicPr>
          <p:cNvPr id="21" name="圖片 20">
            <a:extLst>
              <a:ext uri="{FF2B5EF4-FFF2-40B4-BE49-F238E27FC236}">
                <a16:creationId xmlns:a16="http://schemas.microsoft.com/office/drawing/2014/main" id="{2C5C5EE6-820B-4E96-A6DA-0E80258FC3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2684" y="3743035"/>
            <a:ext cx="280086" cy="230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3516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780B5F0-C23F-4314-AD38-BA648882D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Segregation Network</a:t>
            </a:r>
            <a:br>
              <a:rPr lang="en-US" altLang="zh-TW" b="1" dirty="0"/>
            </a:br>
            <a:r>
              <a:rPr lang="zh-TW" altLang="en-US" b="1" dirty="0"/>
              <a:t>─────────────────────────────────────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54C2CBC-53C7-4A84-8955-3AE7DD30D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Given                                     the following cases may arise,</a:t>
            </a:r>
          </a:p>
          <a:p>
            <a:pPr lvl="1"/>
            <a:r>
              <a:rPr lang="en-US" altLang="zh-TW" dirty="0"/>
              <a:t>If,                                              where p 6= q,  and both (Cp, </a:t>
            </a:r>
            <a:r>
              <a:rPr lang="en-US" altLang="zh-TW" dirty="0" err="1"/>
              <a:t>Cq</a:t>
            </a:r>
            <a:r>
              <a:rPr lang="en-US" altLang="zh-TW" dirty="0"/>
              <a:t>) ∈ C s    i.e., belongs to the seen classes set, we should get the output of the model such that, u[p] = α and u[q] = 1 − α, while u[r] = 0 for  r 6= {p, q}.</a:t>
            </a:r>
          </a:p>
          <a:p>
            <a:pPr lvl="1"/>
            <a:r>
              <a:rPr lang="en-US" altLang="zh-TW" dirty="0"/>
              <a:t>If, both xi , </a:t>
            </a:r>
            <a:r>
              <a:rPr lang="en-US" altLang="zh-TW" dirty="0" err="1"/>
              <a:t>xj</a:t>
            </a:r>
            <a:r>
              <a:rPr lang="en-US" altLang="zh-TW" dirty="0"/>
              <a:t> ∈ Cp, Cp ∈ C s  the network should ideally output u[p] = 1 and u[r] = 0 for</a:t>
            </a:r>
          </a:p>
          <a:p>
            <a:pPr lvl="1"/>
            <a:r>
              <a:rPr lang="en-US" altLang="zh-TW" dirty="0"/>
              <a:t>During testing in general scenario, we </a:t>
            </a:r>
            <a:r>
              <a:rPr lang="en-US" altLang="zh-TW" b="1" dirty="0"/>
              <a:t>pair the query sample with class prototypes of the known classes</a:t>
            </a:r>
            <a:r>
              <a:rPr lang="en-US" altLang="zh-TW" dirty="0"/>
              <a:t>, and so a third case may arise if the query belongs to a novel class.</a:t>
            </a:r>
          </a:p>
          <a:p>
            <a:pPr lvl="2"/>
            <a:r>
              <a:rPr lang="en-US" altLang="zh-TW" dirty="0"/>
              <a:t>We do not explicitly train the network for this scenario, since we do not assume any auxiliary dataset.</a:t>
            </a:r>
            <a:endParaRPr lang="zh-TW" altLang="en-US" dirty="0"/>
          </a:p>
        </p:txBody>
      </p:sp>
      <p:pic>
        <p:nvPicPr>
          <p:cNvPr id="22" name="圖片 21">
            <a:extLst>
              <a:ext uri="{FF2B5EF4-FFF2-40B4-BE49-F238E27FC236}">
                <a16:creationId xmlns:a16="http://schemas.microsoft.com/office/drawing/2014/main" id="{BC4B3CC7-81AE-450F-84E3-4D72F73CDC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271" y="2325013"/>
            <a:ext cx="2961918" cy="340345"/>
          </a:xfrm>
          <a:prstGeom prst="rect">
            <a:avLst/>
          </a:prstGeom>
        </p:spPr>
      </p:pic>
      <p:pic>
        <p:nvPicPr>
          <p:cNvPr id="23" name="圖片 22">
            <a:extLst>
              <a:ext uri="{FF2B5EF4-FFF2-40B4-BE49-F238E27FC236}">
                <a16:creationId xmlns:a16="http://schemas.microsoft.com/office/drawing/2014/main" id="{02B2A75E-9CB5-4EB4-94B5-2663D14CB9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8520" y="2312977"/>
            <a:ext cx="980952" cy="352381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D59C2C20-A9CB-4383-9B2C-A7B2DE3010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3860" y="2274508"/>
            <a:ext cx="1770682" cy="383344"/>
          </a:xfrm>
          <a:prstGeom prst="rect">
            <a:avLst/>
          </a:prstGeom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id="{EDBFFE04-A753-4FF4-9D4A-2F4E1C131F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2389" y="2970431"/>
            <a:ext cx="1316238" cy="335868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7761C8E1-459C-45F6-BFE4-F6F6BBB1F3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5570" y="1892842"/>
            <a:ext cx="2847619" cy="333333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0DCB8BD1-A658-40E4-9B73-5B3007862B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2206" y="3389870"/>
            <a:ext cx="2482875" cy="287982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5901DA6B-F1BA-4D77-B9D0-2650CAD34C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4508" y="3699570"/>
            <a:ext cx="896702" cy="31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5519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674FCEF-112C-482E-81F9-26886DB17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Segregation Network</a:t>
            </a:r>
            <a:br>
              <a:rPr lang="en-US" altLang="zh-TW" b="1" dirty="0"/>
            </a:br>
            <a:r>
              <a:rPr lang="zh-TW" altLang="en-US" b="1" dirty="0"/>
              <a:t>─────────────────────────────────────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B86AC58-4F5A-4057-B833-158A91AC3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Note that as the final activation function is the </a:t>
            </a:r>
            <a:r>
              <a:rPr lang="en-US" altLang="zh-TW" b="1" dirty="0"/>
              <a:t>Sigmoid</a:t>
            </a:r>
            <a:r>
              <a:rPr lang="en-US" altLang="zh-TW" dirty="0"/>
              <a:t> layer and not the standard </a:t>
            </a:r>
            <a:r>
              <a:rPr lang="en-US" altLang="zh-TW" b="1" dirty="0" err="1"/>
              <a:t>softmax</a:t>
            </a:r>
            <a:r>
              <a:rPr lang="en-US" altLang="zh-TW" dirty="0"/>
              <a:t>, total sum of u may not be equal to 1.</a:t>
            </a:r>
          </a:p>
          <a:p>
            <a:pPr lvl="1"/>
            <a:r>
              <a:rPr lang="en-US" altLang="zh-TW" dirty="0"/>
              <a:t>If the input belongs to a novel class, the network will only consider the mixing proportion of the known class.</a:t>
            </a:r>
          </a:p>
          <a:p>
            <a:pPr lvl="2"/>
            <a:r>
              <a:rPr lang="en-US" altLang="zh-TW" dirty="0"/>
              <a:t>So the proportion of unknown class in the mixture will be ignored and thus the sum will not be equal to 1. </a:t>
            </a:r>
          </a:p>
          <a:p>
            <a:pPr lvl="2"/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7235430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EE963CC-40A0-424E-B55F-F2A4FDA69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Segregation Network</a:t>
            </a:r>
            <a:br>
              <a:rPr lang="en-US" altLang="zh-TW" b="1" dirty="0"/>
            </a:br>
            <a:r>
              <a:rPr lang="zh-TW" altLang="en-US" b="1" dirty="0"/>
              <a:t>─────────────────────────────────────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9BE0072-0F7C-4826-B0BC-78875ACD1D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Our network needs to be trained in such a way that the value of u peaks at the position of the constituent classes and also gives the proper mixing proportions.</a:t>
            </a:r>
          </a:p>
          <a:p>
            <a:pPr lvl="1"/>
            <a:r>
              <a:rPr lang="en-US" altLang="zh-TW" dirty="0"/>
              <a:t>Since, we do not have the </a:t>
            </a:r>
            <a:r>
              <a:rPr lang="en-US" altLang="zh-TW" dirty="0" err="1"/>
              <a:t>softmax</a:t>
            </a:r>
            <a:r>
              <a:rPr lang="en-US" altLang="zh-TW" dirty="0"/>
              <a:t> output, we cannot use </a:t>
            </a:r>
            <a:r>
              <a:rPr lang="en-US" altLang="zh-TW" b="1" dirty="0"/>
              <a:t>cross-entropy loss </a:t>
            </a:r>
            <a:r>
              <a:rPr lang="en-US" altLang="zh-TW" dirty="0"/>
              <a:t>function to train this model.</a:t>
            </a:r>
          </a:p>
          <a:p>
            <a:pPr lvl="1"/>
            <a:endParaRPr lang="en-US" altLang="zh-TW" dirty="0"/>
          </a:p>
          <a:p>
            <a:r>
              <a:rPr lang="en-US" altLang="zh-TW" dirty="0"/>
              <a:t>Hence, We design a novel loss function termed as </a:t>
            </a:r>
            <a:r>
              <a:rPr lang="en-US" altLang="zh-TW" b="1" dirty="0"/>
              <a:t>Constituency loss</a:t>
            </a:r>
            <a:r>
              <a:rPr lang="en-US" altLang="zh-TW" dirty="0"/>
              <a:t> (L cons) to train our model.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3DA0E41C-2E93-4E93-86AB-F7334FB4A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926" y="4670087"/>
            <a:ext cx="1250620" cy="37147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0F050BD1-6F63-4004-9A50-03C91EBAC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4571" y="5232360"/>
            <a:ext cx="6342857" cy="74285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76605402-A785-4596-891E-01F5BE1DCC67}"/>
              </a:ext>
            </a:extLst>
          </p:cNvPr>
          <p:cNvSpPr/>
          <p:nvPr/>
        </p:nvSpPr>
        <p:spPr>
          <a:xfrm>
            <a:off x="3971207" y="5975217"/>
            <a:ext cx="49833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dirty="0"/>
              <a:t>m: mixing class set, nm: non-mixing class set</a:t>
            </a:r>
          </a:p>
          <a:p>
            <a:r>
              <a:rPr lang="el-GR" altLang="zh-TW" sz="2000" dirty="0"/>
              <a:t>β</a:t>
            </a:r>
            <a:r>
              <a:rPr lang="en-US" altLang="zh-TW" sz="2000" dirty="0"/>
              <a:t>: the mixing coefficient vector.</a:t>
            </a:r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4149532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10F91B3-E672-461E-9988-88548A46D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Testing Scenario</a:t>
            </a:r>
            <a:br>
              <a:rPr lang="en-US" altLang="zh-TW" b="1" dirty="0"/>
            </a:br>
            <a:r>
              <a:rPr lang="zh-TW" altLang="en-US" b="1" dirty="0"/>
              <a:t>─────────────────────────────────────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4143A9C-BBF8-4CA5-B13C-AB0201DC73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 the general testing scenario, the test query can come from one of the </a:t>
            </a:r>
            <a:r>
              <a:rPr lang="en-US" altLang="zh-TW" b="1" dirty="0"/>
              <a:t>seen classes</a:t>
            </a:r>
            <a:r>
              <a:rPr lang="en-US" altLang="zh-TW" dirty="0"/>
              <a:t> or from a </a:t>
            </a:r>
            <a:r>
              <a:rPr lang="en-US" altLang="zh-TW" b="1" dirty="0"/>
              <a:t>novel class</a:t>
            </a:r>
            <a:r>
              <a:rPr lang="en-US" altLang="zh-TW" dirty="0"/>
              <a:t>. </a:t>
            </a:r>
          </a:p>
          <a:p>
            <a:pPr lvl="1"/>
            <a:r>
              <a:rPr lang="en-US" altLang="zh-TW" dirty="0"/>
              <a:t>Given a test query, we consider the Top-N classes which get the highest output scores from the classifier.</a:t>
            </a:r>
          </a:p>
          <a:p>
            <a:r>
              <a:rPr lang="en-US" altLang="zh-TW" dirty="0"/>
              <a:t>The goal of the Segregation Network is to consider each of these top classes, and verify whether the query actually belongs to one of those classes.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064870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02B47C8-DE63-4566-96A0-BA0A0FCE8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Testing Scenario</a:t>
            </a:r>
            <a:br>
              <a:rPr lang="en-US" altLang="zh-TW" b="1" dirty="0"/>
            </a:br>
            <a:r>
              <a:rPr lang="zh-TW" altLang="en-US" b="1" dirty="0"/>
              <a:t>─────────────────────────────────────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482313D-A1CE-4B88-8B74-2DC5D60BC6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Here we use training class centers, µr where r ∈ {1, 2, 3, .., N}, where (N &lt; K) as the prototype exemplars. </a:t>
            </a:r>
          </a:p>
          <a:p>
            <a:pPr lvl="1"/>
            <a:r>
              <a:rPr lang="en-US" altLang="zh-TW" dirty="0"/>
              <a:t>For each query, q, a set of interpolated points is generated as {q, µr , </a:t>
            </a:r>
            <a:r>
              <a:rPr lang="en-US" altLang="zh-TW" dirty="0" err="1"/>
              <a:t>xr</a:t>
            </a:r>
            <a:r>
              <a:rPr lang="en-US" altLang="zh-TW" dirty="0"/>
              <a:t>}, where                                      .</a:t>
            </a:r>
          </a:p>
          <a:p>
            <a:pPr lvl="1"/>
            <a:r>
              <a:rPr lang="en-US" altLang="zh-TW" dirty="0"/>
              <a:t>The prediction using all exemplar points {µr} N   can be viewed as a square matrix whose each row signifies the prediction values when paired with a particular cluster center.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63BDB748-F49F-46A0-9858-707F465BC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5991" y="1962666"/>
            <a:ext cx="338375" cy="276852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8625E589-221C-4820-8F44-696DEA80C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8811" y="2748254"/>
            <a:ext cx="309545" cy="253263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4B0A0348-2198-4C39-811E-46473DD0B6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5252" y="2771180"/>
            <a:ext cx="314397" cy="253264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F73B7B98-171A-4724-888A-416E2EA1BD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503" y="3024444"/>
            <a:ext cx="2438095" cy="314286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242E124D-1496-49BF-90B3-15413EE557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8872" y="3429000"/>
            <a:ext cx="879324" cy="337598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990FA31E-4D26-428F-ACE2-8FADD65236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5207" y="4537549"/>
            <a:ext cx="5961586" cy="202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9973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8E068D5-F6A7-4963-B7C4-2B0BB351E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Testing Scenario</a:t>
            </a:r>
            <a:br>
              <a:rPr lang="en-US" altLang="zh-TW" b="1" dirty="0"/>
            </a:br>
            <a:r>
              <a:rPr lang="zh-TW" altLang="en-US" b="1" dirty="0"/>
              <a:t>─────────────────────────────────────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D259D8C-7D33-4C5F-AA90-E5B39DDFFF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The mixing coefficient for the prototype exemplars is kept low while feeding to the model. This is because of the following reasons:</a:t>
            </a:r>
          </a:p>
          <a:p>
            <a:pPr lvl="1"/>
            <a:r>
              <a:rPr lang="en-US" altLang="zh-TW" dirty="0"/>
              <a:t>If the query data belongs to one of the known classes, the high (1 − α) value for the query example would produce a </a:t>
            </a:r>
            <a:r>
              <a:rPr lang="en-US" altLang="zh-TW" b="1" dirty="0"/>
              <a:t>high u[r] value for the correct known class</a:t>
            </a:r>
            <a:r>
              <a:rPr lang="en-US" altLang="zh-TW" dirty="0"/>
              <a:t> as shown in Figure 3 (a).</a:t>
            </a:r>
          </a:p>
          <a:p>
            <a:pPr lvl="1"/>
            <a:r>
              <a:rPr lang="en-US" altLang="zh-TW" dirty="0"/>
              <a:t>If the query data belongs to an unknown class, the low α value used for the prototype exemplars forces the </a:t>
            </a:r>
            <a:r>
              <a:rPr lang="en-US" altLang="zh-TW" b="1" dirty="0"/>
              <a:t>u[r] to be low for all the known classes</a:t>
            </a:r>
            <a:r>
              <a:rPr lang="en-US" altLang="zh-TW" dirty="0"/>
              <a:t> as shown in Figure 3 (b).</a:t>
            </a:r>
          </a:p>
          <a:p>
            <a:pPr lvl="1"/>
            <a:endParaRPr lang="en-US" altLang="zh-TW" dirty="0"/>
          </a:p>
          <a:p>
            <a:r>
              <a:rPr lang="en-US" altLang="zh-TW" dirty="0"/>
              <a:t>We define the </a:t>
            </a:r>
            <a:r>
              <a:rPr lang="en-US" altLang="zh-TW" b="1" dirty="0"/>
              <a:t>membership score</a:t>
            </a:r>
            <a:r>
              <a:rPr lang="en-US" altLang="zh-TW" dirty="0"/>
              <a:t> as the average of the maximum score in each row.</a:t>
            </a:r>
          </a:p>
        </p:txBody>
      </p:sp>
    </p:spTree>
    <p:extLst>
      <p:ext uri="{BB962C8B-B14F-4D97-AF65-F5344CB8AC3E}">
        <p14:creationId xmlns:p14="http://schemas.microsoft.com/office/powerpoint/2010/main" val="34254467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116D34D-7368-4E3D-9864-423FCBD93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b="1" dirty="0"/>
              <a:t>Outline</a:t>
            </a:r>
            <a:br>
              <a:rPr lang="en-US" altLang="zh-TW" b="1" dirty="0"/>
            </a:br>
            <a:r>
              <a:rPr lang="zh-TW" altLang="en-US" sz="4400" b="1" dirty="0"/>
              <a:t>──────────────────────────</a:t>
            </a:r>
            <a:r>
              <a:rPr lang="zh-TW" altLang="en-US" b="1" dirty="0"/>
              <a:t>───────────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FA723A1-A956-4BC8-856D-FC8F935414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r>
              <a:rPr lang="en-US" altLang="zh-TW" dirty="0">
                <a:solidFill>
                  <a:schemeClr val="bg1">
                    <a:lumMod val="75000"/>
                  </a:schemeClr>
                </a:solidFill>
              </a:rPr>
              <a:t>Proposed Method</a:t>
            </a:r>
          </a:p>
          <a:p>
            <a:r>
              <a:rPr lang="en-US" altLang="zh-TW" dirty="0"/>
              <a:t>Experiments</a:t>
            </a:r>
          </a:p>
          <a:p>
            <a:r>
              <a:rPr lang="en-US" altLang="zh-TW" dirty="0">
                <a:solidFill>
                  <a:schemeClr val="bg1">
                    <a:lumMod val="75000"/>
                  </a:schemeClr>
                </a:solidFill>
              </a:rPr>
              <a:t>Conclusions</a:t>
            </a:r>
          </a:p>
          <a:p>
            <a:r>
              <a:rPr lang="en-US" altLang="zh-TW" dirty="0">
                <a:solidFill>
                  <a:schemeClr val="bg1">
                    <a:lumMod val="75000"/>
                  </a:schemeClr>
                </a:solidFill>
              </a:rPr>
              <a:t>Progress Report</a:t>
            </a:r>
            <a:endParaRPr lang="zh-TW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A447B04-4CD1-4FAC-8731-230D13402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81309-F433-4CDB-80CE-B529F2B0FCDD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75006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778CE08-285C-438E-A69F-2F622ED65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Datasets Used and Testing Protocol</a:t>
            </a:r>
            <a:br>
              <a:rPr lang="en-US" altLang="zh-TW" b="1" dirty="0"/>
            </a:br>
            <a:r>
              <a:rPr lang="zh-TW" altLang="en-US" b="1" dirty="0"/>
              <a:t>─────────────────────────────────────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729DDD5-202B-4993-91FB-825F99BB5C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dirty="0"/>
              <a:t>Benchmark datasets</a:t>
            </a:r>
          </a:p>
          <a:p>
            <a:pPr lvl="1"/>
            <a:r>
              <a:rPr lang="en-US" altLang="zh-TW" b="1" dirty="0"/>
              <a:t>Caltech 256 dataset </a:t>
            </a:r>
            <a:r>
              <a:rPr lang="en-US" altLang="zh-TW" sz="1600" dirty="0"/>
              <a:t>[16]</a:t>
            </a:r>
            <a:endParaRPr lang="en-US" altLang="zh-TW" sz="1600" b="1" dirty="0"/>
          </a:p>
          <a:p>
            <a:pPr lvl="2"/>
            <a:r>
              <a:rPr lang="en-US" altLang="zh-TW" dirty="0"/>
              <a:t>A standard dataset for visual recognition consisting of objects spread over </a:t>
            </a:r>
            <a:r>
              <a:rPr lang="en-US" altLang="zh-TW" b="1" dirty="0"/>
              <a:t>256 diverse categories</a:t>
            </a:r>
            <a:r>
              <a:rPr lang="en-US" altLang="zh-TW" dirty="0"/>
              <a:t>.</a:t>
            </a:r>
          </a:p>
          <a:p>
            <a:pPr lvl="2"/>
            <a:r>
              <a:rPr lang="en-US" altLang="zh-TW" dirty="0"/>
              <a:t>30607 images (minimum of 81 to maximum of 827 images per class).</a:t>
            </a:r>
          </a:p>
          <a:p>
            <a:pPr lvl="2"/>
            <a:r>
              <a:rPr lang="en-US" altLang="zh-TW" dirty="0"/>
              <a:t>Took the first 128 classes as known and rest as unknown.</a:t>
            </a:r>
          </a:p>
          <a:p>
            <a:pPr lvl="1"/>
            <a:r>
              <a:rPr lang="en-US" altLang="zh-TW" b="1" dirty="0"/>
              <a:t>Stanford Dogs dataset </a:t>
            </a:r>
            <a:r>
              <a:rPr lang="en-US" altLang="zh-TW" sz="1600" dirty="0"/>
              <a:t>[19]</a:t>
            </a:r>
            <a:endParaRPr lang="en-US" altLang="zh-TW" sz="1600" b="1" dirty="0"/>
          </a:p>
          <a:p>
            <a:pPr lvl="2"/>
            <a:r>
              <a:rPr lang="en-US" altLang="zh-TW" dirty="0"/>
              <a:t>A fine grained dataset which has been curated from the ImageNet dataset and consists of images of different breeds of dogs of </a:t>
            </a:r>
            <a:r>
              <a:rPr lang="en-US" altLang="zh-TW" b="1" dirty="0"/>
              <a:t>120 categories</a:t>
            </a:r>
            <a:r>
              <a:rPr lang="en-US" altLang="zh-TW" dirty="0"/>
              <a:t>. </a:t>
            </a:r>
          </a:p>
          <a:p>
            <a:pPr lvl="2"/>
            <a:r>
              <a:rPr lang="en-US" altLang="zh-TW" dirty="0"/>
              <a:t>20580</a:t>
            </a:r>
            <a:r>
              <a:rPr lang="en-US" altLang="zh-TW" b="1" dirty="0"/>
              <a:t> </a:t>
            </a:r>
            <a:r>
              <a:rPr lang="en-US" altLang="zh-TW" dirty="0"/>
              <a:t>images.</a:t>
            </a:r>
          </a:p>
          <a:p>
            <a:pPr lvl="2"/>
            <a:r>
              <a:rPr lang="en-US" altLang="zh-TW" dirty="0"/>
              <a:t>Consider the first 60 classes, sorted alphabetically as known.</a:t>
            </a:r>
            <a:endParaRPr lang="zh-TW" altLang="en-US" b="1" dirty="0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8F7FBF6D-FDEB-4F37-875A-89FD9D26D438}"/>
              </a:ext>
            </a:extLst>
          </p:cNvPr>
          <p:cNvSpPr txBox="1"/>
          <p:nvPr/>
        </p:nvSpPr>
        <p:spPr>
          <a:xfrm>
            <a:off x="838200" y="6088559"/>
            <a:ext cx="105156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100" dirty="0"/>
              <a:t>[16] G. Griffin, A. Holub, and P. </a:t>
            </a:r>
            <a:r>
              <a:rPr lang="en-US" altLang="zh-TW" sz="1100" dirty="0" err="1"/>
              <a:t>Perona</a:t>
            </a:r>
            <a:r>
              <a:rPr lang="en-US" altLang="zh-TW" sz="1100" dirty="0"/>
              <a:t>. Caltech-256 object category dataset. Technical Report 7694, California Institute of Technology, 2007.</a:t>
            </a:r>
          </a:p>
          <a:p>
            <a:r>
              <a:rPr lang="en-US" altLang="zh-TW" sz="1100" dirty="0"/>
              <a:t>[19] A. Khosla, N. </a:t>
            </a:r>
            <a:r>
              <a:rPr lang="en-US" altLang="zh-TW" sz="1100" dirty="0" err="1"/>
              <a:t>Jayadevaprakash</a:t>
            </a:r>
            <a:r>
              <a:rPr lang="en-US" altLang="zh-TW" sz="1100" dirty="0"/>
              <a:t>, B. Yao, and F.-F. Li. Novel dataset for fine-grained image categorization: Stanford dogs. </a:t>
            </a:r>
            <a:r>
              <a:rPr lang="en-US" altLang="zh-TW" sz="1100"/>
              <a:t>In CVPR Workshop on Fine-Grained Visual Categorization (FGVC), volume 2, 2011.</a:t>
            </a:r>
            <a:endParaRPr lang="zh-TW" altLang="en-US" sz="1100" dirty="0"/>
          </a:p>
        </p:txBody>
      </p:sp>
    </p:spTree>
    <p:extLst>
      <p:ext uri="{BB962C8B-B14F-4D97-AF65-F5344CB8AC3E}">
        <p14:creationId xmlns:p14="http://schemas.microsoft.com/office/powerpoint/2010/main" val="15671831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E4180E0-2C07-43BF-A078-4C3FB970D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Experimental Results </a:t>
            </a:r>
            <a:br>
              <a:rPr lang="en-US" altLang="zh-TW" b="1" dirty="0"/>
            </a:br>
            <a:r>
              <a:rPr lang="zh-TW" altLang="en-US" b="1" dirty="0"/>
              <a:t>─────────────────────────────────────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0E12FFB-8D99-45EC-822A-74387E54FA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793BD5BD-3181-4FF2-BF7B-BE71EED8B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6003" y="1780321"/>
            <a:ext cx="5219993" cy="4441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8925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8662098-E43B-4887-B697-67BF64CB2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Analysis and Observation</a:t>
            </a:r>
            <a:br>
              <a:rPr lang="en-US" altLang="zh-TW" b="1" dirty="0"/>
            </a:br>
            <a:r>
              <a:rPr lang="zh-TW" altLang="en-US" b="1" dirty="0"/>
              <a:t>─────────────────────────────────────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ED863BB-A125-4844-BEC9-FA0B5D1EF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dirty="0"/>
              <a:t>Effect of number of top classes used for novelty computation</a:t>
            </a:r>
            <a:endParaRPr lang="zh-TW" altLang="en-US" b="1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E35AB21-32F4-4096-917A-8B02FC6E4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1993" y="2432430"/>
            <a:ext cx="4908014" cy="374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3488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0785835-29EE-428B-BA20-79024CACD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Analysis and Observation</a:t>
            </a:r>
            <a:br>
              <a:rPr lang="en-US" altLang="zh-TW" b="1" dirty="0"/>
            </a:br>
            <a:r>
              <a:rPr lang="zh-TW" altLang="en-US" b="1" dirty="0"/>
              <a:t>─────────────────────────────────────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CF466AF-BBC0-4B72-BD74-59060EC7F7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dirty="0"/>
              <a:t>Analysis of class-wise membership score</a:t>
            </a:r>
            <a:endParaRPr lang="zh-TW" altLang="en-US" b="1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133C6614-CA7B-47B0-B8ED-0992F2FEE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8278" y="2508738"/>
            <a:ext cx="7615443" cy="36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4809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067BDC7-EDA1-425C-8889-C57C8AF31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Analysis and Observation</a:t>
            </a:r>
            <a:br>
              <a:rPr lang="en-US" altLang="zh-TW" b="1" dirty="0"/>
            </a:br>
            <a:r>
              <a:rPr lang="zh-TW" altLang="en-US" b="1" dirty="0"/>
              <a:t>─────────────────────────────────────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521A63B-2955-4DE2-A653-632A96C1FE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dirty="0"/>
              <a:t>Varying the number of prototypes per class</a:t>
            </a:r>
          </a:p>
          <a:p>
            <a:pPr lvl="1"/>
            <a:r>
              <a:rPr lang="en-US" altLang="zh-TW" dirty="0"/>
              <a:t>We have used the </a:t>
            </a:r>
            <a:r>
              <a:rPr lang="en-US" altLang="zh-TW" b="1" dirty="0"/>
              <a:t>mean vector</a:t>
            </a:r>
            <a:r>
              <a:rPr lang="en-US" altLang="zh-TW" dirty="0"/>
              <a:t> as the class prototype for each class in all our experiments.</a:t>
            </a:r>
          </a:p>
          <a:p>
            <a:pPr lvl="2"/>
            <a:r>
              <a:rPr lang="en-US" altLang="zh-TW" dirty="0"/>
              <a:t>applying </a:t>
            </a:r>
            <a:r>
              <a:rPr lang="en-US" altLang="zh-TW" b="1" dirty="0"/>
              <a:t>k-means algorithm</a:t>
            </a:r>
            <a:r>
              <a:rPr lang="en-US" altLang="zh-TW" dirty="0"/>
              <a:t> on each category and then selecting the subsequent cluster centers which have been formed.</a:t>
            </a:r>
            <a:endParaRPr lang="zh-TW" altLang="en-US" b="1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34AEDF7-2AF9-442E-ABFA-748F5FDDC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1789" y="3897923"/>
            <a:ext cx="6968422" cy="227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6798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C71FFFD-0451-4DE3-9BA6-77F26550B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Analysis and Observation</a:t>
            </a:r>
            <a:br>
              <a:rPr lang="en-US" altLang="zh-TW" b="1" dirty="0"/>
            </a:br>
            <a:r>
              <a:rPr lang="zh-TW" altLang="en-US" b="1" dirty="0"/>
              <a:t>─────────────────────────────────────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606E211-B7CF-4B71-8729-10BFD6227A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dirty="0"/>
              <a:t>Effect of mixing coefficient α</a:t>
            </a:r>
            <a:endParaRPr lang="zh-TW" altLang="en-US" b="1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48AD570-406B-4940-9F43-2D0E0C84A0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4781" y="2485292"/>
            <a:ext cx="5522437" cy="3691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2664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00734A5-F65E-4120-9612-F51CFAD35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Analysis and Observation</a:t>
            </a:r>
            <a:br>
              <a:rPr lang="en-US" altLang="zh-TW" b="1" dirty="0"/>
            </a:br>
            <a:r>
              <a:rPr lang="zh-TW" altLang="en-US" b="1" dirty="0"/>
              <a:t>─────────────────────────────────────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A392EF8-E960-4301-8A63-6091525B6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dirty="0" err="1"/>
              <a:t>Softmax</a:t>
            </a:r>
            <a:r>
              <a:rPr lang="en-US" altLang="zh-TW" b="1" dirty="0"/>
              <a:t> vs Membership Scores</a:t>
            </a:r>
            <a:endParaRPr lang="zh-TW" altLang="en-US" b="1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F597B3B-5A06-4DF8-9514-98DED3A033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1153" y="2515860"/>
            <a:ext cx="5349693" cy="366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5319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9F90C59-6A83-4D0E-BEDD-EB40B46CB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Analysis and Observation</a:t>
            </a:r>
            <a:br>
              <a:rPr lang="en-US" altLang="zh-TW" b="1" dirty="0"/>
            </a:br>
            <a:r>
              <a:rPr lang="zh-TW" altLang="en-US" b="1" dirty="0"/>
              <a:t>─────────────────────────────────────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65F2F0E-F823-4074-B284-CCF94A17E1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dirty="0"/>
              <a:t>Effect of loss weighting factor g</a:t>
            </a:r>
            <a:endParaRPr lang="zh-TW" altLang="en-US" b="1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2B6899E-1702-4993-8FC9-D676EBB1CC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0237" y="2580365"/>
            <a:ext cx="6631525" cy="3912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8320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116D34D-7368-4E3D-9864-423FCBD93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b="1" dirty="0"/>
              <a:t>Outline</a:t>
            </a:r>
            <a:br>
              <a:rPr lang="en-US" altLang="zh-TW" b="1" dirty="0"/>
            </a:br>
            <a:r>
              <a:rPr lang="zh-TW" altLang="en-US" sz="4400" b="1" dirty="0"/>
              <a:t>──────────────────────────</a:t>
            </a:r>
            <a:r>
              <a:rPr lang="zh-TW" altLang="en-US" b="1" dirty="0"/>
              <a:t>───────────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FA723A1-A956-4BC8-856D-FC8F935414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r>
              <a:rPr lang="en-US" altLang="zh-TW" dirty="0">
                <a:solidFill>
                  <a:schemeClr val="bg1">
                    <a:lumMod val="75000"/>
                  </a:schemeClr>
                </a:solidFill>
              </a:rPr>
              <a:t>Proposed Method</a:t>
            </a:r>
          </a:p>
          <a:p>
            <a:r>
              <a:rPr lang="en-US" altLang="zh-TW" dirty="0">
                <a:solidFill>
                  <a:schemeClr val="bg1">
                    <a:lumMod val="75000"/>
                  </a:schemeClr>
                </a:solidFill>
              </a:rPr>
              <a:t>Experiments</a:t>
            </a:r>
          </a:p>
          <a:p>
            <a:r>
              <a:rPr lang="en-US" altLang="zh-TW" dirty="0"/>
              <a:t>Conclusions</a:t>
            </a:r>
          </a:p>
          <a:p>
            <a:r>
              <a:rPr lang="en-US" altLang="zh-TW" dirty="0">
                <a:solidFill>
                  <a:schemeClr val="bg1">
                    <a:lumMod val="75000"/>
                  </a:schemeClr>
                </a:solidFill>
              </a:rPr>
              <a:t>Progress Report</a:t>
            </a:r>
            <a:endParaRPr lang="zh-TW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A447B04-4CD1-4FAC-8731-230D13402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81309-F433-4CDB-80CE-B529F2B0FCDD}" type="slidenum">
              <a:rPr lang="zh-TW" altLang="en-US" smtClean="0"/>
              <a:t>28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516790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F966319-AA67-4AD2-9FBC-0C4B216ED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Conclusions</a:t>
            </a:r>
            <a:br>
              <a:rPr lang="en-US" altLang="zh-TW" b="1" dirty="0"/>
            </a:br>
            <a:r>
              <a:rPr lang="zh-TW" altLang="en-US" sz="4400" b="1" dirty="0"/>
              <a:t>──────────────────────────</a:t>
            </a:r>
            <a:r>
              <a:rPr lang="zh-TW" altLang="en-US" b="1" dirty="0"/>
              <a:t>───────────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C0FACF3-278F-4F1E-811D-04A038F469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Developed a novel framework for multi-class novelty detection which works using the concept of </a:t>
            </a:r>
            <a:r>
              <a:rPr lang="en-US" altLang="zh-TW" b="1" dirty="0"/>
              <a:t>mix-up</a:t>
            </a:r>
            <a:r>
              <a:rPr lang="en-US" altLang="zh-TW" dirty="0"/>
              <a:t> technique.</a:t>
            </a:r>
          </a:p>
          <a:p>
            <a:pPr lvl="1"/>
            <a:r>
              <a:rPr lang="en-US" altLang="zh-TW" dirty="0"/>
              <a:t>Without having access to any extra auxiliary dataset.</a:t>
            </a:r>
          </a:p>
          <a:p>
            <a:pPr lvl="1"/>
            <a:endParaRPr lang="en-US" altLang="zh-TW" dirty="0"/>
          </a:p>
          <a:p>
            <a:r>
              <a:rPr lang="en-US" altLang="zh-TW" dirty="0"/>
              <a:t>Designed a novel </a:t>
            </a:r>
            <a:r>
              <a:rPr lang="en-US" altLang="zh-TW" b="1" dirty="0"/>
              <a:t>constituency loss</a:t>
            </a:r>
            <a:r>
              <a:rPr lang="en-US" altLang="zh-TW" dirty="0"/>
              <a:t> for training the proposed model.</a:t>
            </a:r>
          </a:p>
          <a:p>
            <a:endParaRPr lang="en-US" altLang="zh-TW" dirty="0"/>
          </a:p>
          <a:p>
            <a:r>
              <a:rPr lang="en-US" altLang="zh-TW" dirty="0"/>
              <a:t>Developed an efficient version of our algorithm, without any significant drop in performance, which utilizes the </a:t>
            </a:r>
            <a:r>
              <a:rPr lang="en-US" altLang="zh-TW" dirty="0" err="1"/>
              <a:t>softmax</a:t>
            </a:r>
            <a:r>
              <a:rPr lang="en-US" altLang="zh-TW" dirty="0"/>
              <a:t> confidence outputs of the pre-trained network.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981894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116D34D-7368-4E3D-9864-423FCBD93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b="1" dirty="0"/>
              <a:t>Outline</a:t>
            </a:r>
            <a:br>
              <a:rPr lang="en-US" altLang="zh-TW" b="1" dirty="0"/>
            </a:br>
            <a:r>
              <a:rPr lang="zh-TW" altLang="en-US" sz="4400" b="1" dirty="0"/>
              <a:t>──────────────────────────</a:t>
            </a:r>
            <a:r>
              <a:rPr lang="zh-TW" altLang="en-US" b="1" dirty="0"/>
              <a:t>───────────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FA723A1-A956-4BC8-856D-FC8F935414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r>
              <a:rPr lang="en-US" altLang="zh-TW" dirty="0">
                <a:solidFill>
                  <a:schemeClr val="bg1">
                    <a:lumMod val="75000"/>
                  </a:schemeClr>
                </a:solidFill>
              </a:rPr>
              <a:t>Proposed Method</a:t>
            </a:r>
          </a:p>
          <a:p>
            <a:r>
              <a:rPr lang="en-US" altLang="zh-TW" dirty="0">
                <a:solidFill>
                  <a:schemeClr val="bg1">
                    <a:lumMod val="75000"/>
                  </a:schemeClr>
                </a:solidFill>
              </a:rPr>
              <a:t>Experiments</a:t>
            </a:r>
          </a:p>
          <a:p>
            <a:r>
              <a:rPr lang="en-US" altLang="zh-TW" dirty="0">
                <a:solidFill>
                  <a:schemeClr val="bg1">
                    <a:lumMod val="75000"/>
                  </a:schemeClr>
                </a:solidFill>
              </a:rPr>
              <a:t>Conclusions</a:t>
            </a:r>
          </a:p>
          <a:p>
            <a:r>
              <a:rPr lang="en-US" altLang="zh-TW" dirty="0"/>
              <a:t>Progress Report</a:t>
            </a:r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A447B04-4CD1-4FAC-8731-230D13402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81309-F433-4CDB-80CE-B529F2B0FCDD}" type="slidenum">
              <a:rPr lang="zh-TW" altLang="en-US" smtClean="0"/>
              <a:t>30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45706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F0A07F4-38FD-44DB-8412-A5E8BD73C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Progress report</a:t>
            </a:r>
            <a:br>
              <a:rPr lang="en-US" altLang="zh-TW" b="1" dirty="0"/>
            </a:br>
            <a:r>
              <a:rPr lang="zh-TW" altLang="en-US" sz="4400" b="1" dirty="0"/>
              <a:t>──────────────────────────</a:t>
            </a:r>
            <a:r>
              <a:rPr lang="zh-TW" altLang="en-US" b="1" dirty="0"/>
              <a:t>───────────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C0F3C19-E62C-4714-8CEE-B7217CA26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dirty="0"/>
              <a:t>Multi-class Novelty Detection</a:t>
            </a:r>
            <a:r>
              <a:rPr lang="zh-TW" altLang="en-US" b="1" dirty="0"/>
              <a:t> </a:t>
            </a:r>
            <a:r>
              <a:rPr lang="en-US" altLang="zh-TW" b="1" dirty="0"/>
              <a:t>(MND)</a:t>
            </a:r>
          </a:p>
          <a:p>
            <a:pPr lvl="1"/>
            <a:r>
              <a:rPr lang="zh-TW" altLang="en-US" dirty="0"/>
              <a:t>訓練資料來自多種類別的 </a:t>
            </a:r>
            <a:r>
              <a:rPr lang="en-US" altLang="zh-TW" dirty="0"/>
              <a:t>data</a:t>
            </a:r>
            <a:r>
              <a:rPr lang="zh-TW" altLang="en-US" dirty="0"/>
              <a:t>，且將剩於的類別當作 </a:t>
            </a:r>
            <a:r>
              <a:rPr lang="en-US" altLang="zh-TW" dirty="0"/>
              <a:t>novelty</a:t>
            </a:r>
            <a:r>
              <a:rPr lang="zh-TW" altLang="en-US" dirty="0"/>
              <a:t> </a:t>
            </a:r>
            <a:r>
              <a:rPr lang="en-US" altLang="zh-TW" dirty="0"/>
              <a:t>class</a:t>
            </a:r>
            <a:r>
              <a:rPr lang="zh-TW" altLang="en-US" dirty="0"/>
              <a:t>。</a:t>
            </a:r>
            <a:endParaRPr lang="en-US" altLang="zh-TW" dirty="0"/>
          </a:p>
          <a:p>
            <a:pPr lvl="1"/>
            <a:r>
              <a:rPr lang="zh-TW" altLang="en-US" dirty="0"/>
              <a:t>目前應用於 </a:t>
            </a:r>
            <a:r>
              <a:rPr lang="en-US" altLang="zh-TW" dirty="0" err="1"/>
              <a:t>stanford</a:t>
            </a:r>
            <a:r>
              <a:rPr lang="en-US" altLang="zh-TW" dirty="0"/>
              <a:t> dog dataset.</a:t>
            </a:r>
          </a:p>
          <a:p>
            <a:pPr lvl="2"/>
            <a:r>
              <a:rPr lang="zh-TW" altLang="en-US" dirty="0"/>
              <a:t>總共 </a:t>
            </a:r>
            <a:r>
              <a:rPr lang="en-US" altLang="zh-TW" dirty="0"/>
              <a:t>120</a:t>
            </a:r>
            <a:r>
              <a:rPr lang="zh-TW" altLang="en-US" dirty="0"/>
              <a:t> 種狗狗，共 </a:t>
            </a:r>
            <a:r>
              <a:rPr lang="en-US" altLang="zh-TW" dirty="0"/>
              <a:t>20580</a:t>
            </a:r>
            <a:r>
              <a:rPr lang="zh-TW" altLang="en-US" dirty="0"/>
              <a:t> 張影像。</a:t>
            </a:r>
            <a:endParaRPr lang="en-US" altLang="zh-TW" dirty="0"/>
          </a:p>
          <a:p>
            <a:pPr lvl="2"/>
            <a:r>
              <a:rPr lang="zh-TW" altLang="en-US" dirty="0"/>
              <a:t>前面 </a:t>
            </a:r>
            <a:r>
              <a:rPr lang="en-US" altLang="zh-TW" dirty="0"/>
              <a:t>60</a:t>
            </a:r>
            <a:r>
              <a:rPr lang="zh-TW" altLang="en-US" dirty="0"/>
              <a:t> 種狗隨機取一半作為訓練集、另一半為測試集；剩下的種類也作為測試集。</a:t>
            </a:r>
            <a:endParaRPr lang="en-US" altLang="zh-TW" dirty="0"/>
          </a:p>
          <a:p>
            <a:pPr lvl="3"/>
            <a:r>
              <a:rPr lang="zh-TW" altLang="en-US" dirty="0"/>
              <a:t>其中 </a:t>
            </a:r>
            <a:r>
              <a:rPr lang="en-US" altLang="zh-TW" dirty="0"/>
              <a:t>known</a:t>
            </a:r>
            <a:r>
              <a:rPr lang="zh-TW" altLang="en-US" dirty="0"/>
              <a:t> </a:t>
            </a:r>
            <a:r>
              <a:rPr lang="en-US" altLang="zh-TW" dirty="0"/>
              <a:t>data</a:t>
            </a:r>
            <a:r>
              <a:rPr lang="zh-TW" altLang="en-US" dirty="0"/>
              <a:t> 和 </a:t>
            </a:r>
            <a:r>
              <a:rPr lang="en-US" altLang="zh-TW" dirty="0"/>
              <a:t>novelty</a:t>
            </a:r>
            <a:r>
              <a:rPr lang="zh-TW" altLang="en-US" dirty="0"/>
              <a:t> </a:t>
            </a:r>
            <a:r>
              <a:rPr lang="en-US" altLang="zh-TW" dirty="0"/>
              <a:t>data</a:t>
            </a:r>
            <a:r>
              <a:rPr lang="zh-TW" altLang="en-US" dirty="0"/>
              <a:t> 的比例為 </a:t>
            </a:r>
            <a:r>
              <a:rPr lang="en-US" altLang="zh-TW" dirty="0"/>
              <a:t>1</a:t>
            </a:r>
            <a:r>
              <a:rPr lang="zh-TW" altLang="en-US" dirty="0"/>
              <a:t> </a:t>
            </a:r>
            <a:r>
              <a:rPr lang="en-US" altLang="zh-TW" dirty="0"/>
              <a:t>:</a:t>
            </a:r>
            <a:r>
              <a:rPr lang="zh-TW" altLang="en-US" dirty="0"/>
              <a:t> </a:t>
            </a:r>
            <a:r>
              <a:rPr lang="en-US" altLang="zh-TW" dirty="0"/>
              <a:t>1</a:t>
            </a:r>
            <a:r>
              <a:rPr lang="zh-TW" altLang="en-US" dirty="0"/>
              <a:t>。</a:t>
            </a:r>
            <a:endParaRPr lang="en-US" altLang="zh-TW" dirty="0"/>
          </a:p>
          <a:p>
            <a:pPr lvl="2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037291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90CC71F-03D0-4E07-80EE-B8FF104C1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Progress report</a:t>
            </a:r>
            <a:br>
              <a:rPr lang="en-US" altLang="zh-TW" b="1" dirty="0"/>
            </a:br>
            <a:r>
              <a:rPr lang="zh-TW" altLang="en-US" sz="4400" b="1" dirty="0"/>
              <a:t>──────────────────────────</a:t>
            </a:r>
            <a:r>
              <a:rPr lang="zh-TW" altLang="en-US" b="1" dirty="0"/>
              <a:t>───────────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23525C8-6DBD-4B70-89EC-8E3C51CD76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以論文中 </a:t>
            </a:r>
            <a:r>
              <a:rPr lang="en-US" altLang="zh-TW" dirty="0"/>
              <a:t>finetune</a:t>
            </a:r>
            <a:r>
              <a:rPr lang="zh-TW" altLang="en-US" dirty="0"/>
              <a:t> 的架構當作 </a:t>
            </a:r>
            <a:r>
              <a:rPr lang="en-US" altLang="zh-TW" dirty="0"/>
              <a:t>baseline</a:t>
            </a:r>
            <a:r>
              <a:rPr lang="zh-TW" altLang="en-US" dirty="0"/>
              <a:t>。</a:t>
            </a:r>
            <a:endParaRPr lang="en-US" altLang="zh-TW" dirty="0"/>
          </a:p>
          <a:p>
            <a:pPr lvl="1"/>
            <a:r>
              <a:rPr lang="en-US" altLang="zh-TW" dirty="0"/>
              <a:t>Based</a:t>
            </a:r>
            <a:r>
              <a:rPr lang="zh-TW" altLang="en-US" dirty="0"/>
              <a:t> </a:t>
            </a:r>
            <a:r>
              <a:rPr lang="en-US" altLang="zh-TW" dirty="0"/>
              <a:t>architecture</a:t>
            </a:r>
            <a:r>
              <a:rPr lang="zh-TW" altLang="en-US" dirty="0"/>
              <a:t> </a:t>
            </a:r>
            <a:r>
              <a:rPr lang="en-US" altLang="zh-TW" dirty="0"/>
              <a:t>(</a:t>
            </a:r>
            <a:r>
              <a:rPr lang="en-US" altLang="zh-TW" dirty="0" err="1"/>
              <a:t>AlexNet</a:t>
            </a:r>
            <a:r>
              <a:rPr lang="zh-TW" altLang="en-US" dirty="0"/>
              <a:t> </a:t>
            </a:r>
            <a:r>
              <a:rPr lang="en-US" altLang="zh-TW" dirty="0"/>
              <a:t>/</a:t>
            </a:r>
            <a:r>
              <a:rPr lang="zh-TW" altLang="en-US" dirty="0"/>
              <a:t> </a:t>
            </a:r>
            <a:r>
              <a:rPr lang="en-US" altLang="zh-TW" dirty="0"/>
              <a:t>VGG16)</a:t>
            </a:r>
            <a:r>
              <a:rPr lang="zh-TW" altLang="en-US" dirty="0"/>
              <a:t> </a:t>
            </a:r>
            <a:endParaRPr lang="en-US" altLang="zh-TW" dirty="0"/>
          </a:p>
          <a:p>
            <a:pPr lvl="2"/>
            <a:r>
              <a:rPr lang="zh-TW" altLang="en-US" dirty="0"/>
              <a:t>用 </a:t>
            </a:r>
            <a:r>
              <a:rPr lang="en-US" altLang="zh-TW" dirty="0"/>
              <a:t>dog</a:t>
            </a:r>
            <a:r>
              <a:rPr lang="zh-TW" altLang="en-US" dirty="0"/>
              <a:t> </a:t>
            </a:r>
            <a:r>
              <a:rPr lang="en-US" altLang="zh-TW" dirty="0"/>
              <a:t>dataset</a:t>
            </a:r>
            <a:r>
              <a:rPr lang="zh-TW" altLang="en-US" dirty="0"/>
              <a:t> 來 </a:t>
            </a:r>
            <a:r>
              <a:rPr lang="en-US" altLang="zh-TW" dirty="0"/>
              <a:t>finetune</a:t>
            </a:r>
            <a:r>
              <a:rPr lang="zh-TW" altLang="en-US" dirty="0"/>
              <a:t> 預訓練好的 </a:t>
            </a:r>
            <a:r>
              <a:rPr lang="en-US" altLang="zh-TW" dirty="0"/>
              <a:t>model</a:t>
            </a:r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C9E0DFF2-E581-46C9-B8BD-F6819C6A2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1887" y="372442"/>
            <a:ext cx="6009524" cy="923810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2626CA5-9239-41FE-AA28-A5B6C8B0C8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133" y="3268132"/>
            <a:ext cx="8449734" cy="2445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03488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5E9FD1D-4D41-40FB-A74D-8AB2E74CA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Progress report</a:t>
            </a:r>
            <a:br>
              <a:rPr lang="en-US" altLang="zh-TW" b="1" dirty="0"/>
            </a:br>
            <a:r>
              <a:rPr lang="zh-TW" altLang="en-US" sz="4400" b="1" dirty="0"/>
              <a:t>──────────────────────────</a:t>
            </a:r>
            <a:r>
              <a:rPr lang="zh-TW" altLang="en-US" b="1" dirty="0"/>
              <a:t>───────────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4F42F75-8718-4221-81BD-EF406D34C6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其中 </a:t>
            </a:r>
            <a:r>
              <a:rPr lang="en-US" altLang="zh-TW" dirty="0"/>
              <a:t>based</a:t>
            </a:r>
            <a:r>
              <a:rPr lang="zh-TW" altLang="en-US" dirty="0"/>
              <a:t> </a:t>
            </a:r>
            <a:r>
              <a:rPr lang="en-US" altLang="zh-TW" dirty="0"/>
              <a:t>architecture</a:t>
            </a:r>
            <a:r>
              <a:rPr lang="zh-TW" altLang="en-US" dirty="0"/>
              <a:t> 使用 </a:t>
            </a:r>
            <a:r>
              <a:rPr lang="en-US" altLang="zh-TW" dirty="0"/>
              <a:t>cross</a:t>
            </a:r>
            <a:r>
              <a:rPr lang="zh-TW" altLang="en-US" dirty="0"/>
              <a:t> </a:t>
            </a:r>
            <a:r>
              <a:rPr lang="en-US" altLang="zh-TW" dirty="0"/>
              <a:t>entropy</a:t>
            </a:r>
            <a:r>
              <a:rPr lang="zh-TW" altLang="en-US" dirty="0"/>
              <a:t> 來進行優化。</a:t>
            </a:r>
            <a:endParaRPr lang="en-US" altLang="zh-TW" dirty="0"/>
          </a:p>
          <a:p>
            <a:pPr lvl="1"/>
            <a:r>
              <a:rPr lang="en-US" altLang="zh-TW" dirty="0"/>
              <a:t>Activate</a:t>
            </a:r>
            <a:r>
              <a:rPr lang="zh-TW" altLang="en-US" dirty="0"/>
              <a:t> </a:t>
            </a:r>
            <a:r>
              <a:rPr lang="en-US" altLang="zh-TW" dirty="0"/>
              <a:t>function</a:t>
            </a:r>
            <a:r>
              <a:rPr lang="zh-TW" altLang="en-US" dirty="0"/>
              <a:t> 使用 </a:t>
            </a:r>
            <a:r>
              <a:rPr lang="en-US" altLang="zh-TW" dirty="0" err="1"/>
              <a:t>softmax</a:t>
            </a:r>
            <a:r>
              <a:rPr lang="zh-TW" altLang="en-US" dirty="0"/>
              <a:t> </a:t>
            </a:r>
            <a:r>
              <a:rPr lang="en-US" altLang="zh-TW" dirty="0"/>
              <a:t>function</a:t>
            </a:r>
            <a:r>
              <a:rPr lang="zh-TW" altLang="en-US" dirty="0"/>
              <a:t> </a:t>
            </a:r>
            <a:r>
              <a:rPr lang="en-US" altLang="zh-TW" dirty="0"/>
              <a:t>(</a:t>
            </a:r>
            <a:r>
              <a:rPr lang="zh-TW" altLang="en-US" dirty="0"/>
              <a:t>不適用於 </a:t>
            </a:r>
            <a:r>
              <a:rPr lang="en-US" altLang="zh-TW" dirty="0"/>
              <a:t>MND)</a:t>
            </a:r>
            <a:r>
              <a:rPr lang="zh-TW" altLang="en-US" dirty="0"/>
              <a:t> </a:t>
            </a:r>
            <a:r>
              <a:rPr lang="en-US" altLang="zh-TW" dirty="0"/>
              <a:t>(based</a:t>
            </a:r>
            <a:r>
              <a:rPr lang="zh-TW" altLang="en-US" dirty="0"/>
              <a:t> </a:t>
            </a:r>
            <a:r>
              <a:rPr lang="en-US" altLang="zh-TW" dirty="0"/>
              <a:t>version)</a:t>
            </a:r>
          </a:p>
          <a:p>
            <a:r>
              <a:rPr lang="zh-TW" altLang="en-US" dirty="0"/>
              <a:t>因此 </a:t>
            </a:r>
            <a:r>
              <a:rPr lang="en-US" altLang="zh-TW" dirty="0"/>
              <a:t>activate</a:t>
            </a:r>
            <a:r>
              <a:rPr lang="zh-TW" altLang="en-US" dirty="0"/>
              <a:t> </a:t>
            </a:r>
            <a:r>
              <a:rPr lang="en-US" altLang="zh-TW" dirty="0"/>
              <a:t>function</a:t>
            </a:r>
            <a:r>
              <a:rPr lang="zh-TW" altLang="en-US" dirty="0"/>
              <a:t> 改用 </a:t>
            </a:r>
            <a:r>
              <a:rPr lang="en-US" altLang="zh-TW" dirty="0"/>
              <a:t>sigmoid</a:t>
            </a:r>
            <a:r>
              <a:rPr lang="zh-TW" altLang="en-US" dirty="0"/>
              <a:t> </a:t>
            </a:r>
            <a:r>
              <a:rPr lang="en-US" altLang="zh-TW" dirty="0"/>
              <a:t>function</a:t>
            </a:r>
            <a:r>
              <a:rPr lang="zh-TW" altLang="en-US" dirty="0"/>
              <a:t> 且用 </a:t>
            </a:r>
            <a:r>
              <a:rPr lang="en-US" altLang="zh-TW" dirty="0"/>
              <a:t>binary</a:t>
            </a:r>
            <a:r>
              <a:rPr lang="zh-TW" altLang="en-US" dirty="0"/>
              <a:t> </a:t>
            </a:r>
            <a:r>
              <a:rPr lang="en-US" altLang="zh-TW" dirty="0"/>
              <a:t>cross</a:t>
            </a:r>
            <a:r>
              <a:rPr lang="zh-TW" altLang="en-US" dirty="0"/>
              <a:t> </a:t>
            </a:r>
            <a:r>
              <a:rPr lang="en-US" altLang="zh-TW" dirty="0"/>
              <a:t>entropy</a:t>
            </a:r>
            <a:r>
              <a:rPr lang="zh-TW" altLang="en-US" dirty="0"/>
              <a:t> 來進行優化。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70CCB39-E962-4DFF-A9C5-D197E333F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3408" y="3322166"/>
            <a:ext cx="5200272" cy="306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5949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EE71433-0E31-46B2-B295-3C666A6F2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Progress report</a:t>
            </a:r>
            <a:br>
              <a:rPr lang="en-US" altLang="zh-TW" b="1" dirty="0"/>
            </a:br>
            <a:r>
              <a:rPr lang="zh-TW" altLang="en-US" sz="4400" b="1" dirty="0"/>
              <a:t>──────────────────────────</a:t>
            </a:r>
            <a:r>
              <a:rPr lang="zh-TW" altLang="en-US" b="1" dirty="0"/>
              <a:t>───────────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986DB7F-F463-4AD4-A339-109AEF13C2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Proposal</a:t>
            </a:r>
            <a:r>
              <a:rPr lang="zh-TW" altLang="en-US" dirty="0"/>
              <a:t> </a:t>
            </a:r>
            <a:r>
              <a:rPr lang="en-US" altLang="zh-TW" dirty="0"/>
              <a:t>1</a:t>
            </a:r>
          </a:p>
          <a:p>
            <a:pPr lvl="1"/>
            <a:r>
              <a:rPr lang="zh-TW" altLang="en-US" dirty="0"/>
              <a:t>將 </a:t>
            </a:r>
            <a:r>
              <a:rPr lang="en-US" altLang="zh-TW" dirty="0"/>
              <a:t>CNN</a:t>
            </a:r>
            <a:r>
              <a:rPr lang="zh-TW" altLang="en-US" dirty="0"/>
              <a:t> 倒數第二層取出的 </a:t>
            </a:r>
            <a:r>
              <a:rPr lang="en-US" altLang="zh-TW" dirty="0"/>
              <a:t>feature</a:t>
            </a:r>
            <a:r>
              <a:rPr lang="zh-TW" altLang="en-US" dirty="0"/>
              <a:t> </a:t>
            </a:r>
            <a:r>
              <a:rPr lang="en-US" altLang="zh-TW" dirty="0"/>
              <a:t>vector</a:t>
            </a:r>
            <a:r>
              <a:rPr lang="zh-TW" altLang="en-US" dirty="0"/>
              <a:t> </a:t>
            </a:r>
            <a:r>
              <a:rPr lang="en-US" altLang="zh-TW" dirty="0"/>
              <a:t>(4096</a:t>
            </a:r>
            <a:r>
              <a:rPr lang="zh-TW" altLang="en-US" dirty="0"/>
              <a:t> 維</a:t>
            </a:r>
            <a:r>
              <a:rPr lang="en-US" altLang="zh-TW" dirty="0"/>
              <a:t>)</a:t>
            </a:r>
            <a:r>
              <a:rPr lang="zh-TW" altLang="en-US" dirty="0"/>
              <a:t> 進行內插：</a:t>
            </a:r>
            <a:endParaRPr lang="en-US" altLang="zh-TW" dirty="0"/>
          </a:p>
          <a:p>
            <a:pPr lvl="2"/>
            <a:r>
              <a:rPr lang="zh-TW" altLang="en-US" dirty="0"/>
              <a:t>同 </a:t>
            </a:r>
            <a:r>
              <a:rPr lang="en-US" altLang="zh-TW" dirty="0"/>
              <a:t>class</a:t>
            </a:r>
            <a:r>
              <a:rPr lang="zh-TW" altLang="en-US" dirty="0"/>
              <a:t> 的 </a:t>
            </a:r>
            <a:r>
              <a:rPr lang="en-US" altLang="zh-TW" dirty="0"/>
              <a:t>feature</a:t>
            </a:r>
            <a:r>
              <a:rPr lang="zh-TW" altLang="en-US" dirty="0"/>
              <a:t> 內插後，應屬同一個 </a:t>
            </a:r>
            <a:r>
              <a:rPr lang="en-US" altLang="zh-TW" dirty="0"/>
              <a:t>class</a:t>
            </a:r>
            <a:r>
              <a:rPr lang="zh-TW" altLang="en-US" dirty="0"/>
              <a:t>。</a:t>
            </a:r>
            <a:endParaRPr lang="en-US" altLang="zh-TW" dirty="0"/>
          </a:p>
          <a:p>
            <a:pPr lvl="2"/>
            <a:r>
              <a:rPr lang="zh-TW" altLang="en-US" dirty="0"/>
              <a:t>不同類的 </a:t>
            </a:r>
            <a:r>
              <a:rPr lang="en-US" altLang="zh-TW" dirty="0"/>
              <a:t>feature</a:t>
            </a:r>
            <a:r>
              <a:rPr lang="zh-TW" altLang="en-US" dirty="0"/>
              <a:t> 內插後，應屬 </a:t>
            </a:r>
            <a:r>
              <a:rPr lang="en-US" altLang="zh-TW" dirty="0"/>
              <a:t>novelty</a:t>
            </a:r>
            <a:r>
              <a:rPr lang="zh-TW" altLang="en-US" dirty="0"/>
              <a:t> </a:t>
            </a:r>
            <a:r>
              <a:rPr lang="en-US" altLang="zh-TW" dirty="0"/>
              <a:t>class</a:t>
            </a:r>
            <a:r>
              <a:rPr lang="zh-TW" altLang="en-US" dirty="0"/>
              <a:t>。</a:t>
            </a:r>
            <a:endParaRPr lang="en-US" altLang="zh-TW" dirty="0"/>
          </a:p>
          <a:p>
            <a:pPr lvl="2"/>
            <a:endParaRPr lang="en-US" altLang="zh-TW" dirty="0"/>
          </a:p>
          <a:p>
            <a:pPr lvl="1"/>
            <a:r>
              <a:rPr lang="zh-TW" altLang="en-US" dirty="0"/>
              <a:t>給定 </a:t>
            </a:r>
            <a:r>
              <a:rPr lang="en-US" altLang="zh-TW" dirty="0"/>
              <a:t>xi</a:t>
            </a:r>
            <a:r>
              <a:rPr lang="zh-TW" altLang="en-US" dirty="0"/>
              <a:t> 和對應的 </a:t>
            </a:r>
            <a:r>
              <a:rPr lang="en-US" altLang="zh-TW" dirty="0"/>
              <a:t>class</a:t>
            </a:r>
            <a:r>
              <a:rPr lang="zh-TW" altLang="en-US" dirty="0"/>
              <a:t> </a:t>
            </a:r>
            <a:r>
              <a:rPr lang="en-US" altLang="zh-TW" dirty="0" err="1"/>
              <a:t>yi</a:t>
            </a:r>
            <a:r>
              <a:rPr lang="zh-TW" altLang="en-US" dirty="0"/>
              <a:t>、同 </a:t>
            </a:r>
            <a:r>
              <a:rPr lang="en-US" altLang="zh-TW" dirty="0"/>
              <a:t>class</a:t>
            </a:r>
            <a:r>
              <a:rPr lang="zh-TW" altLang="en-US" dirty="0"/>
              <a:t> 的      和不同 </a:t>
            </a:r>
            <a:r>
              <a:rPr lang="en-US" altLang="zh-TW" dirty="0"/>
              <a:t>class</a:t>
            </a:r>
            <a:r>
              <a:rPr lang="zh-TW" altLang="en-US" dirty="0"/>
              <a:t> 的      </a:t>
            </a:r>
            <a:r>
              <a:rPr lang="en-US" altLang="zh-TW" dirty="0"/>
              <a:t>.</a:t>
            </a:r>
            <a:endParaRPr lang="zh-TW" altLang="en-US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640EF53E-EDD4-4C62-BE20-32C7DDCADD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219" y="3735185"/>
            <a:ext cx="247619" cy="285714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86F29C0A-7314-436E-B3D9-D87C8F96A3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5094" y="3760115"/>
            <a:ext cx="276190" cy="276190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31509469-3145-499D-9805-FFFB970BD6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0931" y="3760115"/>
            <a:ext cx="276190" cy="295238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DBCB9F0A-BCF4-45BD-8711-EADC6AAFCD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0388" y="3725069"/>
            <a:ext cx="305946" cy="305946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90F63299-E83E-43B5-ABAE-61A2627274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2206" y="4279457"/>
            <a:ext cx="4335670" cy="833783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461E9461-A7F8-4C25-BF13-42763DCCCA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0980" y="5337345"/>
            <a:ext cx="6330039" cy="70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7887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D738391-2942-401A-8550-E6851AB73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Progress report</a:t>
            </a:r>
            <a:br>
              <a:rPr lang="en-US" altLang="zh-TW" b="1" dirty="0"/>
            </a:br>
            <a:r>
              <a:rPr lang="zh-TW" altLang="en-US" sz="4400" b="1" dirty="0"/>
              <a:t>──────────────────────────</a:t>
            </a:r>
            <a:r>
              <a:rPr lang="zh-TW" altLang="en-US" b="1" dirty="0"/>
              <a:t>───────────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5877736-19F1-4AC3-9AA0-B8D5F61D7A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Framework</a:t>
            </a:r>
            <a:endParaRPr lang="zh-TW" altLang="en-US" dirty="0"/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A47086F3-EC82-476C-8202-A0E6E816F5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362" y="2638474"/>
            <a:ext cx="10371438" cy="326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0060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EC64D6A-9A86-44AA-9007-21A7078F8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Progress report</a:t>
            </a:r>
            <a:br>
              <a:rPr lang="en-US" altLang="zh-TW" b="1" dirty="0"/>
            </a:br>
            <a:r>
              <a:rPr lang="zh-TW" altLang="en-US" sz="4400" b="1" dirty="0"/>
              <a:t>──────────────────────────</a:t>
            </a:r>
            <a:r>
              <a:rPr lang="zh-TW" altLang="en-US" b="1" dirty="0"/>
              <a:t>───────────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CAFE24B-004B-4739-814E-ECC036347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123FD953-8B1C-45CD-A7C2-2E7A4B2D3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806" y="1825625"/>
            <a:ext cx="4876387" cy="4356724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8867AE2B-F085-45C7-8755-10F014BE915D}"/>
              </a:ext>
            </a:extLst>
          </p:cNvPr>
          <p:cNvSpPr txBox="1"/>
          <p:nvPr/>
        </p:nvSpPr>
        <p:spPr>
          <a:xfrm>
            <a:off x="4456670" y="280829"/>
            <a:ext cx="752366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1600"/>
              </a:spcAft>
            </a:pPr>
            <a:r>
              <a:rPr lang="en-US" altLang="zh-TW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[1] Deep Transfer Learning for Multiple Class Novelty Detection. </a:t>
            </a:r>
            <a:r>
              <a:rPr lang="en-US" altLang="zh-TW" sz="1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Pramuditha</a:t>
            </a:r>
            <a:r>
              <a:rPr lang="en-US" altLang="zh-TW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zh-TW" sz="1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Perera</a:t>
            </a:r>
            <a:r>
              <a:rPr lang="en-US" altLang="zh-TW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Vishal M. Patel. CVPR 2019.</a:t>
            </a:r>
            <a:endParaRPr lang="en-US" altLang="zh-TW" sz="1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1600"/>
              </a:spcAft>
            </a:pPr>
            <a:r>
              <a:rPr lang="en-US" altLang="zh-TW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[2] Multi-class Novelty Detection Using Mix-up Technique. </a:t>
            </a:r>
            <a:r>
              <a:rPr lang="en-US" altLang="zh-TW" sz="1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Supritam</a:t>
            </a:r>
            <a:r>
              <a:rPr lang="en-US" altLang="zh-TW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Bhattacharjee, Devraj Mandal, Soma Biswas. WACV 2020.</a:t>
            </a:r>
            <a:endParaRPr lang="en-US" altLang="zh-TW" sz="1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1600"/>
              </a:spcAft>
            </a:pPr>
            <a:r>
              <a:rPr lang="en-US" altLang="zh-TW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[3] Utilizing Patch-level Category Activation Patterns for Multiple Class Novelty Detection. </a:t>
            </a:r>
            <a:r>
              <a:rPr lang="en-US" altLang="zh-TW" sz="1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Poojan</a:t>
            </a:r>
            <a:r>
              <a:rPr lang="en-US" altLang="zh-TW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zh-TW" sz="1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Oza</a:t>
            </a:r>
            <a:r>
              <a:rPr lang="en-US" altLang="zh-TW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Vishal M. Patel. ECCV 2020.</a:t>
            </a:r>
            <a:endParaRPr lang="en-US" altLang="zh-TW" sz="1000" b="0" dirty="0">
              <a:effectLst/>
            </a:endParaRPr>
          </a:p>
          <a:p>
            <a:br>
              <a:rPr lang="en-US" altLang="zh-TW" sz="1000" dirty="0"/>
            </a:br>
            <a:endParaRPr lang="zh-TW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9152132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65B0F41-9E1C-41C5-AE7A-F9AB1ACF6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Progress report</a:t>
            </a:r>
            <a:br>
              <a:rPr lang="en-US" altLang="zh-TW" b="1" dirty="0"/>
            </a:br>
            <a:r>
              <a:rPr lang="zh-TW" altLang="en-US" sz="4400" b="1" dirty="0"/>
              <a:t>──────────────────────────</a:t>
            </a:r>
            <a:r>
              <a:rPr lang="zh-TW" altLang="en-US" b="1" dirty="0"/>
              <a:t>───────────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3CDA31B-84BA-4E73-9BFB-E92810AF09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Proposal</a:t>
            </a:r>
            <a:r>
              <a:rPr lang="zh-TW" altLang="en-US" dirty="0"/>
              <a:t> </a:t>
            </a:r>
            <a:r>
              <a:rPr lang="en-US" altLang="zh-TW" dirty="0"/>
              <a:t>1.1</a:t>
            </a:r>
          </a:p>
          <a:p>
            <a:pPr lvl="1"/>
            <a:endParaRPr lang="en-US" altLang="zh-TW" dirty="0"/>
          </a:p>
          <a:p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103DCAFE-2932-41B6-864F-28654D5B05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8940" y="2490145"/>
            <a:ext cx="8754119" cy="4002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5316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3A99670-7EE3-4763-8D7E-BB048A05C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Progress report</a:t>
            </a:r>
            <a:br>
              <a:rPr lang="en-US" altLang="zh-TW" b="1" dirty="0"/>
            </a:br>
            <a:r>
              <a:rPr lang="zh-TW" altLang="en-US" sz="4400" b="1" dirty="0"/>
              <a:t>──────────────────────────</a:t>
            </a:r>
            <a:r>
              <a:rPr lang="zh-TW" altLang="en-US" b="1" dirty="0"/>
              <a:t>───────────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2BFA6CF-A0C1-4252-AF39-79AFFA7C9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err="1"/>
              <a:t>InterNet</a:t>
            </a:r>
            <a:r>
              <a:rPr lang="en-US" altLang="zh-TW" dirty="0"/>
              <a:t> </a:t>
            </a:r>
            <a:r>
              <a:rPr lang="zh-TW" altLang="en-US" dirty="0"/>
              <a:t>必須盡可能的生成越像 </a:t>
            </a:r>
            <a:r>
              <a:rPr lang="en-US" altLang="zh-TW" dirty="0"/>
              <a:t>known</a:t>
            </a:r>
            <a:r>
              <a:rPr lang="zh-TW" altLang="en-US" dirty="0"/>
              <a:t> </a:t>
            </a:r>
            <a:r>
              <a:rPr lang="en-US" altLang="zh-TW" dirty="0"/>
              <a:t>sample</a:t>
            </a:r>
            <a:r>
              <a:rPr lang="zh-TW" altLang="en-US" dirty="0"/>
              <a:t> </a:t>
            </a:r>
            <a:r>
              <a:rPr lang="en-US" altLang="zh-TW" dirty="0"/>
              <a:t>(F(xi))</a:t>
            </a:r>
            <a:r>
              <a:rPr lang="zh-TW" altLang="en-US" dirty="0"/>
              <a:t> 的 </a:t>
            </a:r>
            <a:r>
              <a:rPr lang="en-US" altLang="zh-TW" dirty="0"/>
              <a:t>novelty</a:t>
            </a:r>
            <a:r>
              <a:rPr lang="zh-TW" altLang="en-US" dirty="0"/>
              <a:t> </a:t>
            </a:r>
            <a:r>
              <a:rPr lang="en-US" altLang="zh-TW" dirty="0"/>
              <a:t>feature</a:t>
            </a:r>
            <a:r>
              <a:rPr lang="zh-TW" altLang="en-US" dirty="0"/>
              <a:t> 越好、且能騙過 </a:t>
            </a:r>
            <a:r>
              <a:rPr lang="en-US" altLang="zh-TW" dirty="0"/>
              <a:t>classifier</a:t>
            </a:r>
            <a:r>
              <a:rPr lang="zh-TW" altLang="en-US" dirty="0"/>
              <a:t>；而 </a:t>
            </a:r>
            <a:r>
              <a:rPr lang="en-US" altLang="zh-TW" dirty="0"/>
              <a:t>classifier</a:t>
            </a:r>
            <a:r>
              <a:rPr lang="zh-TW" altLang="en-US" dirty="0"/>
              <a:t> 必須要能夠判別 </a:t>
            </a:r>
            <a:r>
              <a:rPr lang="en-US" altLang="zh-TW" dirty="0" err="1"/>
              <a:t>InterNet</a:t>
            </a:r>
            <a:r>
              <a:rPr lang="zh-TW" altLang="en-US" dirty="0"/>
              <a:t> 輸出的 </a:t>
            </a:r>
            <a:r>
              <a:rPr lang="en-US" altLang="zh-TW" dirty="0"/>
              <a:t>feature</a:t>
            </a:r>
            <a:r>
              <a:rPr lang="zh-TW" altLang="en-US" dirty="0"/>
              <a:t> 為 </a:t>
            </a:r>
            <a:r>
              <a:rPr lang="en-US" altLang="zh-TW" dirty="0"/>
              <a:t>novelty</a:t>
            </a:r>
            <a:r>
              <a:rPr lang="zh-TW" altLang="en-US" dirty="0"/>
              <a:t> </a:t>
            </a:r>
            <a:r>
              <a:rPr lang="en-US" altLang="zh-TW" dirty="0"/>
              <a:t>feature</a:t>
            </a:r>
            <a:r>
              <a:rPr lang="zh-TW" altLang="en-US" dirty="0"/>
              <a:t>，且同時判別 </a:t>
            </a:r>
            <a:r>
              <a:rPr lang="en-US" altLang="zh-TW" dirty="0"/>
              <a:t>feature</a:t>
            </a:r>
            <a:r>
              <a:rPr lang="zh-TW" altLang="en-US" dirty="0"/>
              <a:t> 來自於哪裡。</a:t>
            </a:r>
            <a:endParaRPr lang="en-US" altLang="zh-TW" dirty="0"/>
          </a:p>
          <a:p>
            <a:endParaRPr lang="en-US" altLang="zh-TW" dirty="0"/>
          </a:p>
          <a:p>
            <a:r>
              <a:rPr lang="zh-TW" altLang="en-US" dirty="0"/>
              <a:t>藉由對抗式的學習，讓 </a:t>
            </a:r>
            <a:r>
              <a:rPr lang="en-US" altLang="zh-TW" dirty="0"/>
              <a:t>classifier</a:t>
            </a:r>
            <a:r>
              <a:rPr lang="zh-TW" altLang="en-US" dirty="0"/>
              <a:t> 提升判別 </a:t>
            </a:r>
            <a:r>
              <a:rPr lang="en-US" altLang="zh-TW" dirty="0"/>
              <a:t>novelty</a:t>
            </a:r>
            <a:r>
              <a:rPr lang="zh-TW" altLang="en-US" dirty="0"/>
              <a:t> </a:t>
            </a:r>
            <a:r>
              <a:rPr lang="en-US" altLang="zh-TW" dirty="0"/>
              <a:t>feature</a:t>
            </a:r>
            <a:r>
              <a:rPr lang="zh-TW" altLang="en-US" dirty="0"/>
              <a:t> 的能力。</a:t>
            </a:r>
          </a:p>
        </p:txBody>
      </p:sp>
    </p:spTree>
    <p:extLst>
      <p:ext uri="{BB962C8B-B14F-4D97-AF65-F5344CB8AC3E}">
        <p14:creationId xmlns:p14="http://schemas.microsoft.com/office/powerpoint/2010/main" val="1165512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1382307-A3C7-453C-A32F-22E711ED1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Progress report</a:t>
            </a:r>
            <a:br>
              <a:rPr lang="en-US" altLang="zh-TW" b="1" dirty="0"/>
            </a:br>
            <a:r>
              <a:rPr lang="zh-TW" altLang="en-US" sz="4400" b="1" dirty="0"/>
              <a:t>──────────────────────────</a:t>
            </a:r>
            <a:r>
              <a:rPr lang="zh-TW" altLang="en-US" b="1" dirty="0"/>
              <a:t>───────────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F9A95EF-94AC-4723-B985-043723F7B8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6AC1087-769B-46F6-9E0C-EADCD3CA0A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6716" y="1690688"/>
            <a:ext cx="4538567" cy="471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9743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3B434B6-C827-43D3-8026-AD12C93AD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T-</a:t>
            </a:r>
            <a:r>
              <a:rPr lang="en-US" altLang="zh-TW" b="1" dirty="0" err="1"/>
              <a:t>sne</a:t>
            </a:r>
            <a:r>
              <a:rPr lang="en-US" altLang="zh-TW" b="1" dirty="0"/>
              <a:t> visualization</a:t>
            </a:r>
            <a:br>
              <a:rPr lang="en-US" altLang="zh-TW" b="1" dirty="0"/>
            </a:br>
            <a:r>
              <a:rPr lang="zh-TW" altLang="en-US" sz="4400" b="1" dirty="0"/>
              <a:t>──────────────────────────</a:t>
            </a:r>
            <a:r>
              <a:rPr lang="zh-TW" altLang="en-US" b="1" dirty="0"/>
              <a:t>───────────</a:t>
            </a:r>
            <a:endParaRPr lang="zh-TW" altLang="en-US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280F2FA-2246-4470-9D1F-9837E5A3057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324" y="1690688"/>
            <a:ext cx="5553476" cy="4165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CE069687-342B-4469-A39D-B44BE487A7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22" y="1800186"/>
            <a:ext cx="5261480" cy="394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2071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65B0F41-9E1C-41C5-AE7A-F9AB1ACF6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Progress report</a:t>
            </a:r>
            <a:br>
              <a:rPr lang="en-US" altLang="zh-TW" b="1" dirty="0"/>
            </a:br>
            <a:r>
              <a:rPr lang="zh-TW" altLang="en-US" sz="4400" b="1" dirty="0"/>
              <a:t>──────────────────────────</a:t>
            </a:r>
            <a:r>
              <a:rPr lang="zh-TW" altLang="en-US" b="1" dirty="0"/>
              <a:t>───────────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3CDA31B-84BA-4E73-9BFB-E92810AF09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Proposal</a:t>
            </a:r>
            <a:r>
              <a:rPr lang="zh-TW" altLang="en-US" dirty="0"/>
              <a:t> </a:t>
            </a:r>
            <a:r>
              <a:rPr lang="en-US" altLang="zh-TW" dirty="0"/>
              <a:t>1.2</a:t>
            </a:r>
          </a:p>
          <a:p>
            <a:pPr lvl="1"/>
            <a:r>
              <a:rPr lang="zh-TW" altLang="en-US" dirty="0"/>
              <a:t>在 </a:t>
            </a:r>
            <a:r>
              <a:rPr lang="en-US" altLang="zh-TW" dirty="0" err="1"/>
              <a:t>InterNet</a:t>
            </a:r>
            <a:r>
              <a:rPr lang="zh-TW" altLang="en-US" dirty="0"/>
              <a:t> 的 </a:t>
            </a:r>
            <a:r>
              <a:rPr lang="en-US" altLang="zh-TW" dirty="0"/>
              <a:t>loss</a:t>
            </a:r>
            <a:r>
              <a:rPr lang="zh-TW" altLang="en-US" dirty="0"/>
              <a:t> </a:t>
            </a:r>
            <a:r>
              <a:rPr lang="en-US" altLang="zh-TW" dirty="0"/>
              <a:t>function</a:t>
            </a:r>
            <a:r>
              <a:rPr lang="zh-TW" altLang="en-US" dirty="0"/>
              <a:t>加上 </a:t>
            </a:r>
            <a:r>
              <a:rPr lang="en-US" altLang="zh-TW" b="1" dirty="0"/>
              <a:t>cosine</a:t>
            </a:r>
            <a:r>
              <a:rPr lang="zh-TW" altLang="en-US" b="1" dirty="0"/>
              <a:t> </a:t>
            </a:r>
            <a:r>
              <a:rPr lang="en-US" altLang="zh-TW" b="1" dirty="0"/>
              <a:t>similarity</a:t>
            </a:r>
            <a:r>
              <a:rPr lang="zh-TW" altLang="en-US" b="1" dirty="0"/>
              <a:t> </a:t>
            </a:r>
            <a:r>
              <a:rPr lang="en-US" altLang="zh-TW" b="1" dirty="0"/>
              <a:t>loss</a:t>
            </a:r>
            <a:r>
              <a:rPr lang="zh-TW" altLang="en-US" dirty="0"/>
              <a:t>，讓生成的 </a:t>
            </a:r>
            <a:r>
              <a:rPr lang="en-US" altLang="zh-TW" dirty="0"/>
              <a:t>feature</a:t>
            </a:r>
            <a:r>
              <a:rPr lang="zh-TW" altLang="en-US" dirty="0"/>
              <a:t> 能更靠近 </a:t>
            </a:r>
            <a:r>
              <a:rPr lang="en-US" altLang="zh-TW" dirty="0"/>
              <a:t>known</a:t>
            </a:r>
            <a:r>
              <a:rPr lang="zh-TW" altLang="en-US" dirty="0"/>
              <a:t> </a:t>
            </a:r>
            <a:r>
              <a:rPr lang="en-US" altLang="zh-TW" dirty="0"/>
              <a:t>class</a:t>
            </a:r>
            <a:r>
              <a:rPr lang="zh-TW" altLang="en-US" dirty="0"/>
              <a:t> 的分布。</a:t>
            </a:r>
            <a:endParaRPr lang="en-US" altLang="zh-TW" dirty="0"/>
          </a:p>
          <a:p>
            <a:pPr lvl="1"/>
            <a:endParaRPr lang="en-US" altLang="zh-TW" dirty="0"/>
          </a:p>
          <a:p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F62C5AD2-93DD-4226-91FB-3ED0408A6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5011" y="3047614"/>
            <a:ext cx="4501978" cy="3376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4350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6712453-3908-4B96-B1A2-01DF48429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zh-TW" b="1" dirty="0"/>
              <a:t>Progress report</a:t>
            </a:r>
            <a:br>
              <a:rPr lang="en-US" altLang="zh-TW" b="1" dirty="0"/>
            </a:br>
            <a:r>
              <a:rPr lang="zh-TW" altLang="en-US" b="1" dirty="0"/>
              <a:t>─────────────────────────────────────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5DBC861-7B70-42C3-9297-9136C0B585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C731246B-6CC5-401D-AA17-610152502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2518" y="1825625"/>
            <a:ext cx="755366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3441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2528552-339D-47F1-B4BB-5A6F6204F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Progress report</a:t>
            </a:r>
            <a:br>
              <a:rPr lang="en-US" altLang="zh-TW" b="1" dirty="0"/>
            </a:br>
            <a:r>
              <a:rPr lang="zh-TW" altLang="en-US" b="1" dirty="0"/>
              <a:t>─────────────────────────────────────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93181AD-66CE-48E3-A821-A3EF4644A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Proposal</a:t>
            </a:r>
            <a:r>
              <a:rPr lang="zh-TW" altLang="en-US" dirty="0"/>
              <a:t> </a:t>
            </a:r>
            <a:r>
              <a:rPr lang="en-US" altLang="zh-TW" dirty="0"/>
              <a:t>2.0</a:t>
            </a:r>
          </a:p>
          <a:p>
            <a:pPr lvl="1"/>
            <a:r>
              <a:rPr lang="zh-TW" altLang="en-US" dirty="0"/>
              <a:t>結合線性內插和 </a:t>
            </a:r>
            <a:r>
              <a:rPr lang="en-US" altLang="zh-TW" dirty="0"/>
              <a:t>learnable</a:t>
            </a:r>
            <a:r>
              <a:rPr lang="zh-TW" altLang="en-US" dirty="0"/>
              <a:t> </a:t>
            </a:r>
            <a:r>
              <a:rPr lang="en-US" altLang="zh-TW" dirty="0"/>
              <a:t>interpolation</a:t>
            </a:r>
            <a:r>
              <a:rPr lang="zh-TW" altLang="en-US" dirty="0"/>
              <a:t> 的方式來訓練模型。</a:t>
            </a:r>
            <a:endParaRPr lang="en-US" altLang="zh-TW" dirty="0"/>
          </a:p>
          <a:p>
            <a:pPr lvl="1"/>
            <a:r>
              <a:rPr lang="zh-TW" altLang="en-US" dirty="0"/>
              <a:t>去除 </a:t>
            </a:r>
            <a:r>
              <a:rPr lang="en-US" altLang="zh-TW" dirty="0"/>
              <a:t>domain</a:t>
            </a:r>
            <a:r>
              <a:rPr lang="zh-TW" altLang="en-US" dirty="0"/>
              <a:t> </a:t>
            </a:r>
            <a:r>
              <a:rPr lang="en-US" altLang="zh-TW" dirty="0"/>
              <a:t>adversarial</a:t>
            </a:r>
            <a:r>
              <a:rPr lang="zh-TW" altLang="en-US" dirty="0"/>
              <a:t> </a:t>
            </a:r>
            <a:r>
              <a:rPr lang="en-US" altLang="zh-TW" dirty="0"/>
              <a:t>loss</a:t>
            </a:r>
          </a:p>
          <a:p>
            <a:pPr lvl="1"/>
            <a:endParaRPr lang="en-US" altLang="zh-TW" dirty="0"/>
          </a:p>
          <a:p>
            <a:pPr lvl="1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688037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71F736A-412D-416A-97E5-071987815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Progress report</a:t>
            </a:r>
            <a:br>
              <a:rPr lang="en-US" altLang="zh-TW" b="1" dirty="0"/>
            </a:br>
            <a:r>
              <a:rPr lang="zh-TW" altLang="en-US" b="1" dirty="0"/>
              <a:t>─────────────────────────────────────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324DB0C-102D-437C-906E-F4FAFC27E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0C3FEE34-3C0C-4308-8847-E36C46B314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9294" y="1825624"/>
            <a:ext cx="4833412" cy="4351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496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737</TotalTime>
  <Words>4126</Words>
  <Application>Microsoft Office PowerPoint</Application>
  <PresentationFormat>寬螢幕</PresentationFormat>
  <Paragraphs>201</Paragraphs>
  <Slides>44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44</vt:i4>
      </vt:variant>
    </vt:vector>
  </HeadingPairs>
  <TitlesOfParts>
    <vt:vector size="48" baseType="lpstr">
      <vt:lpstr>Arial</vt:lpstr>
      <vt:lpstr>Calibri</vt:lpstr>
      <vt:lpstr>Calibri Light</vt:lpstr>
      <vt:lpstr>Office 佈景主題</vt:lpstr>
      <vt:lpstr>Multi-class Novelty Detection Using Mix-up Technique ──────────────────────────</vt:lpstr>
      <vt:lpstr>Outline ─────────────────────────────────────</vt:lpstr>
      <vt:lpstr>Outline ─────────────────────────────────────</vt:lpstr>
      <vt:lpstr>Introduction ─────────────────────────────────────</vt:lpstr>
      <vt:lpstr>Introduction ─────────────────────────────────────</vt:lpstr>
      <vt:lpstr>Introduction ─────────────────────────────────────</vt:lpstr>
      <vt:lpstr>Introduction ─────────────────────────────────────</vt:lpstr>
      <vt:lpstr>Outline ─────────────────────────────────────</vt:lpstr>
      <vt:lpstr>Proposed Method ─────────────────────────────────────</vt:lpstr>
      <vt:lpstr>Base Classifier and Features ─────────────────────────────────────</vt:lpstr>
      <vt:lpstr>Segregation Network ─────────────────────────────────────</vt:lpstr>
      <vt:lpstr>Segregation Network ─────────────────────────────────────</vt:lpstr>
      <vt:lpstr>Segregation Network ─────────────────────────────────────</vt:lpstr>
      <vt:lpstr>Segregation Network ─────────────────────────────────────</vt:lpstr>
      <vt:lpstr>Segregation Network ─────────────────────────────────────</vt:lpstr>
      <vt:lpstr>Testing Scenario ─────────────────────────────────────</vt:lpstr>
      <vt:lpstr>Testing Scenario ─────────────────────────────────────</vt:lpstr>
      <vt:lpstr>Testing Scenario ─────────────────────────────────────</vt:lpstr>
      <vt:lpstr>Outline ─────────────────────────────────────</vt:lpstr>
      <vt:lpstr>Datasets Used and Testing Protocol ─────────────────────────────────────</vt:lpstr>
      <vt:lpstr>Experimental Results  ─────────────────────────────────────</vt:lpstr>
      <vt:lpstr>Analysis and Observation ─────────────────────────────────────</vt:lpstr>
      <vt:lpstr>Analysis and Observation ─────────────────────────────────────</vt:lpstr>
      <vt:lpstr>Analysis and Observation ─────────────────────────────────────</vt:lpstr>
      <vt:lpstr>Analysis and Observation ─────────────────────────────────────</vt:lpstr>
      <vt:lpstr>Analysis and Observation ─────────────────────────────────────</vt:lpstr>
      <vt:lpstr>Analysis and Observation ─────────────────────────────────────</vt:lpstr>
      <vt:lpstr>Outline ─────────────────────────────────────</vt:lpstr>
      <vt:lpstr>Conclusions ─────────────────────────────────────</vt:lpstr>
      <vt:lpstr>Outline ─────────────────────────────────────</vt:lpstr>
      <vt:lpstr>Progress report ─────────────────────────────────────</vt:lpstr>
      <vt:lpstr>Progress report ─────────────────────────────────────</vt:lpstr>
      <vt:lpstr>Progress report ─────────────────────────────────────</vt:lpstr>
      <vt:lpstr>Progress report ─────────────────────────────────────</vt:lpstr>
      <vt:lpstr>Progress report ─────────────────────────────────────</vt:lpstr>
      <vt:lpstr>Progress report ─────────────────────────────────────</vt:lpstr>
      <vt:lpstr>Progress report ─────────────────────────────────────</vt:lpstr>
      <vt:lpstr>Progress report ─────────────────────────────────────</vt:lpstr>
      <vt:lpstr>Progress report ─────────────────────────────────────</vt:lpstr>
      <vt:lpstr>T-sne visualization ─────────────────────────────────────</vt:lpstr>
      <vt:lpstr>Progress report ─────────────────────────────────────</vt:lpstr>
      <vt:lpstr>Progress report ─────────────────────────────────────</vt:lpstr>
      <vt:lpstr>Progress report ─────────────────────────────────────</vt:lpstr>
      <vt:lpstr>Progress report ─────────────────────────────────────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Multi-class Novelty Detection Using Mix-up Technique ──────────────────────────</dc:title>
  <dc:creator>霠霠 霠霠</dc:creator>
  <cp:lastModifiedBy>霠霠 霠霠</cp:lastModifiedBy>
  <cp:revision>134</cp:revision>
  <dcterms:created xsi:type="dcterms:W3CDTF">2020-10-10T05:57:26Z</dcterms:created>
  <dcterms:modified xsi:type="dcterms:W3CDTF">2020-10-12T00:12:45Z</dcterms:modified>
</cp:coreProperties>
</file>